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61" r:id="rId3"/>
    <p:sldId id="260" r:id="rId4"/>
    <p:sldId id="257" r:id="rId5"/>
    <p:sldId id="270" r:id="rId6"/>
    <p:sldId id="262" r:id="rId7"/>
    <p:sldId id="265" r:id="rId8"/>
    <p:sldId id="264" r:id="rId9"/>
    <p:sldId id="267" r:id="rId10"/>
    <p:sldId id="268" r:id="rId11"/>
    <p:sldId id="269" r:id="rId12"/>
    <p:sldId id="273" r:id="rId13"/>
    <p:sldId id="274" r:id="rId14"/>
    <p:sldId id="275" r:id="rId15"/>
    <p:sldId id="272" r:id="rId16"/>
    <p:sldId id="278" r:id="rId17"/>
    <p:sldId id="276" r:id="rId18"/>
    <p:sldId id="277" r:id="rId19"/>
    <p:sldId id="279" r:id="rId20"/>
    <p:sldId id="280" r:id="rId21"/>
    <p:sldId id="259" r:id="rId22"/>
  </p:sldIdLst>
  <p:sldSz cx="9144000" cy="6858000" type="screen4x3"/>
  <p:notesSz cx="6858000" cy="9945688"/>
  <p:embeddedFontLst>
    <p:embeddedFont>
      <p:font typeface="Gill Sans MT" pitchFamily="34" charset="0"/>
      <p:regular r:id="rId25"/>
      <p:bold r:id="rId26"/>
      <p:italic r:id="rId27"/>
      <p:boldItalic r:id="rId28"/>
    </p:embeddedFont>
    <p:embeddedFont>
      <p:font typeface="Calibri" pitchFamily="34" charset="0"/>
      <p:regular r:id="rId29"/>
      <p:bold r:id="rId30"/>
      <p:italic r:id="rId31"/>
      <p:boldItalic r:id="rId32"/>
    </p:embeddedFont>
    <p:embeddedFont>
      <p:font typeface="Scala Offc Pro" pitchFamily="2" charset="0"/>
      <p:regular r:id="rId33"/>
      <p:bold r:id="rId34"/>
      <p:italic r:id="rId35"/>
      <p:boldItalic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D1FF"/>
    <a:srgbClr val="CA9CC3"/>
    <a:srgbClr val="E6D0E2"/>
    <a:srgbClr val="DBBBD6"/>
    <a:srgbClr val="BBC5BA"/>
    <a:srgbClr val="46949D"/>
    <a:srgbClr val="006A8D"/>
    <a:srgbClr val="85BBC3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822" autoAdjust="0"/>
  </p:normalViewPr>
  <p:slideViewPr>
    <p:cSldViewPr snapToObjects="1" showGuides="1">
      <p:cViewPr varScale="1">
        <p:scale>
          <a:sx n="77" d="100"/>
          <a:sy n="77" d="100"/>
        </p:scale>
        <p:origin x="-898" y="-86"/>
      </p:cViewPr>
      <p:guideLst>
        <p:guide orient="horz" pos="2160"/>
        <p:guide orient="horz" pos="3067"/>
        <p:guide orient="horz" pos="4201"/>
        <p:guide orient="horz" pos="3884"/>
        <p:guide orient="horz" pos="1525"/>
        <p:guide orient="horz" pos="675"/>
        <p:guide orient="horz" pos="3430"/>
        <p:guide pos="2880"/>
        <p:guide pos="158"/>
        <p:guide pos="5602"/>
        <p:guide pos="2835"/>
        <p:guide pos="2925"/>
        <p:guide pos="2200"/>
        <p:guide pos="83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Objects="1" showGuides="1">
      <p:cViewPr varScale="1">
        <p:scale>
          <a:sx n="80" d="100"/>
          <a:sy n="80" d="100"/>
        </p:scale>
        <p:origin x="-2022" y="-96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42852" y="155368"/>
            <a:ext cx="6572296" cy="310805"/>
          </a:xfrm>
          <a:prstGeom prst="rect">
            <a:avLst/>
          </a:prstGeom>
          <a:solidFill>
            <a:srgbClr val="BBC5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42852" y="15536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algn="l"/>
            <a:fld id="{54062AD8-C593-4549-8DB4-6318BFC84EF2}" type="datetime3">
              <a:rPr lang="en-US" smtClean="0">
                <a:solidFill>
                  <a:srgbClr val="006A8D"/>
                </a:solidFill>
                <a:latin typeface="Gill Sans MT" pitchFamily="34" charset="0"/>
              </a:rPr>
              <a:pPr algn="l"/>
              <a:t>17 June 2012</a:t>
            </a:fld>
            <a:endParaRPr lang="en-GB" dirty="0">
              <a:solidFill>
                <a:srgbClr val="006A8D"/>
              </a:solidFill>
              <a:latin typeface="Gill Sans MT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14752" y="15536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200"/>
            </a:lvl1pPr>
          </a:lstStyle>
          <a:p>
            <a:fld id="{4B21A628-EEBB-4D48-A1C3-E7830CD278C3}" type="slidenum">
              <a:rPr lang="en-GB" smtClean="0">
                <a:solidFill>
                  <a:srgbClr val="006A8D"/>
                </a:solidFill>
                <a:latin typeface="Gill Sans MT" pitchFamily="34" charset="0"/>
              </a:rPr>
              <a:pPr/>
              <a:t>‹#›</a:t>
            </a:fld>
            <a:endParaRPr lang="en-GB">
              <a:solidFill>
                <a:srgbClr val="006A8D"/>
              </a:solidFill>
              <a:latin typeface="Gill Sans MT" pitchFamily="34" charset="0"/>
            </a:endParaRPr>
          </a:p>
        </p:txBody>
      </p:sp>
      <p:pic>
        <p:nvPicPr>
          <p:cNvPr id="1026" name="Picture 2" descr="C:\Users\jorgen\Documents\Adm - PRIO (new)\Visual profile\PPT\footer p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9000" y="9246412"/>
            <a:ext cx="6300000" cy="5404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68128346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997DE1-57DC-4CA4-9AFD-51CFFBF634AF}" type="datetime3">
              <a:rPr lang="en-US" smtClean="0"/>
              <a:pPr/>
              <a:t>17 June 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9F34B3-5694-4F95-BB11-702864208D4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192131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From</a:t>
            </a:r>
            <a:r>
              <a:rPr lang="en-GB" baseline="0" dirty="0" smtClean="0"/>
              <a:t> the survey data, explanatory factors grouped under different headings</a:t>
            </a:r>
          </a:p>
          <a:p>
            <a:r>
              <a:rPr lang="en-GB" baseline="0" dirty="0" smtClean="0"/>
              <a:t>Country of origin: there are large differences between migrants from different countries who are similar in other respects</a:t>
            </a:r>
          </a:p>
          <a:p>
            <a:r>
              <a:rPr lang="en-GB" baseline="0" dirty="0" smtClean="0"/>
              <a:t>Can conflict or not in the country of origin explain these differences?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4997DE1-57DC-4CA4-9AFD-51CFFBF634AF}" type="datetime3">
              <a:rPr lang="en-US" smtClean="0"/>
              <a:pPr/>
              <a:t>17 June 2012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9F34B3-5694-4F95-BB11-702864208D43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 userDrawn="1"/>
        </p:nvSpPr>
        <p:spPr>
          <a:xfrm>
            <a:off x="3851275" y="1818448"/>
            <a:ext cx="3721121" cy="349702"/>
          </a:xfrm>
          <a:prstGeom prst="rect">
            <a:avLst/>
          </a:prstGeom>
          <a:noFill/>
        </p:spPr>
        <p:txBody>
          <a:bodyPr wrap="square" lIns="0" tIns="36000" rIns="0" bIns="36000" rtlCol="0" anchor="ctr" anchorCtr="0">
            <a:noAutofit/>
          </a:bodyPr>
          <a:lstStyle/>
          <a:p>
            <a:pPr algn="l"/>
            <a:r>
              <a:rPr lang="en-GB" sz="1800" b="1" dirty="0" smtClean="0">
                <a:solidFill>
                  <a:schemeClr val="bg2"/>
                </a:solidFill>
                <a:latin typeface="Gill Sans MT" pitchFamily="34" charset="0"/>
              </a:rPr>
              <a:t>Peace Research Institute Oslo</a:t>
            </a:r>
            <a:endParaRPr lang="en-GB" sz="1800" b="1" dirty="0">
              <a:solidFill>
                <a:schemeClr val="bg2"/>
              </a:solidFill>
              <a:latin typeface="Gill Sans MT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851274" y="5013325"/>
            <a:ext cx="5041902" cy="1655762"/>
          </a:xfrm>
        </p:spPr>
        <p:txBody>
          <a:bodyPr lIns="0" rIns="0"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Venue and date</a:t>
            </a:r>
          </a:p>
        </p:txBody>
      </p:sp>
      <p:pic>
        <p:nvPicPr>
          <p:cNvPr id="1031" name="Picture 7" descr="C:\Users\jorgen\Documents\Adm - PRIO (new)\Visual profile\PPT\logo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95192"/>
            <a:ext cx="3240360" cy="144016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51275" y="2924944"/>
            <a:ext cx="5041901" cy="2664296"/>
          </a:xfrm>
        </p:spPr>
        <p:txBody>
          <a:bodyPr lIns="0" tIns="18000" rIns="0" bIns="18000" anchor="t">
            <a:noAutofit/>
          </a:bodyPr>
          <a:lstStyle>
            <a:lvl1pPr algn="l">
              <a:lnSpc>
                <a:spcPct val="90000"/>
              </a:lnSpc>
              <a:defRPr sz="40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6165850"/>
            <a:ext cx="1763688" cy="69215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 userDrawn="1"/>
        </p:nvSpPr>
        <p:spPr>
          <a:xfrm>
            <a:off x="3851275" y="2106606"/>
            <a:ext cx="5292725" cy="349702"/>
          </a:xfrm>
          <a:prstGeom prst="rect">
            <a:avLst/>
          </a:prstGeom>
          <a:noFill/>
        </p:spPr>
        <p:txBody>
          <a:bodyPr wrap="square" lIns="0" tIns="36000" rIns="0" bIns="36000" rtlCol="0" anchor="ctr" anchorCtr="0">
            <a:noAutofit/>
          </a:bodyPr>
          <a:lstStyle/>
          <a:p>
            <a:pPr algn="l"/>
            <a:r>
              <a:rPr lang="en-GB" sz="1700" b="0" i="0" dirty="0" smtClean="0">
                <a:solidFill>
                  <a:schemeClr val="bg2"/>
                </a:solidFill>
                <a:latin typeface="+mj-lt"/>
              </a:rPr>
              <a:t>Independent </a:t>
            </a:r>
            <a:r>
              <a:rPr lang="en-GB" sz="1700" b="0" i="0" dirty="0" smtClean="0">
                <a:solidFill>
                  <a:schemeClr val="bg2"/>
                </a:solidFill>
                <a:latin typeface="+mj-lt"/>
                <a:sym typeface="Wingdings"/>
              </a:rPr>
              <a:t></a:t>
            </a:r>
            <a:r>
              <a:rPr lang="en-GB" sz="1700" b="0" i="0" dirty="0" smtClean="0">
                <a:solidFill>
                  <a:schemeClr val="bg2"/>
                </a:solidFill>
                <a:latin typeface="+mj-lt"/>
              </a:rPr>
              <a:t> International </a:t>
            </a:r>
            <a:r>
              <a:rPr lang="en-GB" sz="1700" b="0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  <a:sym typeface="Wingdings"/>
              </a:rPr>
              <a:t></a:t>
            </a:r>
            <a:r>
              <a:rPr lang="en-GB" sz="1700" b="0" i="0" dirty="0" smtClean="0">
                <a:solidFill>
                  <a:schemeClr val="bg2"/>
                </a:solidFill>
                <a:latin typeface="+mj-lt"/>
              </a:rPr>
              <a:t> Interdisciplinary </a:t>
            </a:r>
            <a:endParaRPr lang="en-GB" sz="1700" b="0" i="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 hasCustomPrompt="1"/>
          </p:nvPr>
        </p:nvSpPr>
        <p:spPr>
          <a:xfrm>
            <a:off x="250824" y="2924944"/>
            <a:ext cx="3241056" cy="2088381"/>
          </a:xfrm>
        </p:spPr>
        <p:txBody>
          <a:bodyPr lIns="0" rIns="36000">
            <a:noAutofit/>
          </a:bodyPr>
          <a:lstStyle>
            <a:lvl1pPr algn="r">
              <a:buNone/>
              <a:defRPr sz="2000" b="1"/>
            </a:lvl1pPr>
          </a:lstStyle>
          <a:p>
            <a:pPr lvl="0"/>
            <a:r>
              <a:rPr lang="en-US" dirty="0" smtClean="0"/>
              <a:t>Name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t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 userDrawn="1"/>
        </p:nvSpPr>
        <p:spPr>
          <a:xfrm>
            <a:off x="3851275" y="1818448"/>
            <a:ext cx="3721121" cy="349702"/>
          </a:xfrm>
          <a:prstGeom prst="rect">
            <a:avLst/>
          </a:prstGeom>
          <a:noFill/>
        </p:spPr>
        <p:txBody>
          <a:bodyPr wrap="square" lIns="0" tIns="36000" rIns="0" bIns="36000" rtlCol="0" anchor="ctr" anchorCtr="0">
            <a:noAutofit/>
          </a:bodyPr>
          <a:lstStyle/>
          <a:p>
            <a:pPr algn="l"/>
            <a:r>
              <a:rPr lang="en-GB" sz="1800" b="1" dirty="0" smtClean="0">
                <a:solidFill>
                  <a:schemeClr val="bg2"/>
                </a:solidFill>
                <a:latin typeface="Gill Sans MT" pitchFamily="34" charset="0"/>
              </a:rPr>
              <a:t>Peace Research Institute Oslo</a:t>
            </a:r>
            <a:endParaRPr lang="en-GB" sz="1800" b="1" dirty="0">
              <a:solidFill>
                <a:schemeClr val="bg2"/>
              </a:solidFill>
              <a:latin typeface="Gill Sans MT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51275" y="2924944"/>
            <a:ext cx="5041901" cy="2664296"/>
          </a:xfrm>
        </p:spPr>
        <p:txBody>
          <a:bodyPr lIns="0" tIns="18000" rIns="0" bIns="18000" anchor="t">
            <a:noAutofit/>
          </a:bodyPr>
          <a:lstStyle>
            <a:lvl1pPr algn="l">
              <a:lnSpc>
                <a:spcPct val="90000"/>
              </a:lnSpc>
              <a:defRPr sz="40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6165850"/>
            <a:ext cx="1763688" cy="69215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 userDrawn="1"/>
        </p:nvSpPr>
        <p:spPr>
          <a:xfrm>
            <a:off x="3851275" y="2106606"/>
            <a:ext cx="5292725" cy="349702"/>
          </a:xfrm>
          <a:prstGeom prst="rect">
            <a:avLst/>
          </a:prstGeom>
          <a:noFill/>
        </p:spPr>
        <p:txBody>
          <a:bodyPr wrap="square" lIns="0" tIns="36000" rIns="0" bIns="36000" rtlCol="0" anchor="ctr" anchorCtr="0">
            <a:noAutofit/>
          </a:bodyPr>
          <a:lstStyle/>
          <a:p>
            <a:pPr algn="l"/>
            <a:r>
              <a:rPr lang="en-GB" sz="1700" b="0" i="0" dirty="0" smtClean="0">
                <a:solidFill>
                  <a:schemeClr val="bg2"/>
                </a:solidFill>
                <a:latin typeface="+mj-lt"/>
              </a:rPr>
              <a:t>Independent </a:t>
            </a:r>
            <a:r>
              <a:rPr lang="en-GB" sz="1700" b="0" i="0" dirty="0" smtClean="0">
                <a:solidFill>
                  <a:schemeClr val="bg2"/>
                </a:solidFill>
                <a:latin typeface="+mj-lt"/>
                <a:sym typeface="Wingdings"/>
              </a:rPr>
              <a:t></a:t>
            </a:r>
            <a:r>
              <a:rPr lang="en-GB" sz="1700" b="0" i="0" dirty="0" smtClean="0">
                <a:solidFill>
                  <a:schemeClr val="bg2"/>
                </a:solidFill>
                <a:latin typeface="+mj-lt"/>
              </a:rPr>
              <a:t> International </a:t>
            </a:r>
            <a:r>
              <a:rPr lang="en-GB" sz="1700" b="0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  <a:sym typeface="Wingdings"/>
              </a:rPr>
              <a:t></a:t>
            </a:r>
            <a:r>
              <a:rPr lang="en-GB" sz="1700" b="0" i="0" dirty="0" smtClean="0">
                <a:solidFill>
                  <a:schemeClr val="bg2"/>
                </a:solidFill>
                <a:latin typeface="+mj-lt"/>
              </a:rPr>
              <a:t> Interdisciplinary </a:t>
            </a:r>
            <a:endParaRPr lang="en-GB" sz="1700" b="0" i="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 hasCustomPrompt="1"/>
          </p:nvPr>
        </p:nvSpPr>
        <p:spPr>
          <a:xfrm>
            <a:off x="250824" y="1916113"/>
            <a:ext cx="3241056" cy="4941887"/>
          </a:xfr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lIns="180000" tIns="180000" rIns="180000" bIns="10800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Arial" pitchFamily="34" charset="0"/>
              <a:buNone/>
              <a:defRPr sz="2300" b="0"/>
            </a:lvl1pPr>
          </a:lstStyle>
          <a:p>
            <a:pPr lvl="0"/>
            <a:r>
              <a:rPr lang="en-US" dirty="0" smtClean="0"/>
              <a:t>Name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 userDrawn="1"/>
        </p:nvSpPr>
        <p:spPr>
          <a:xfrm>
            <a:off x="1331640" y="1916113"/>
            <a:ext cx="5544616" cy="4941887"/>
          </a:xfrm>
          <a:prstGeom prst="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vert="horz" lIns="180000" tIns="180000" rIns="180000" bIns="108000" rtlCol="0">
            <a:noAutofit/>
          </a:bodyPr>
          <a:lstStyle/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>
                <a:srgbClr val="BBC5BA"/>
              </a:buClr>
              <a:buFont typeface="Arial" pitchFamily="34" charset="0"/>
              <a:buNone/>
            </a:pPr>
            <a:endParaRPr lang="en-GB" sz="2300" b="1" kern="1200">
              <a:solidFill>
                <a:srgbClr val="006A8D"/>
              </a:solidFill>
              <a:latin typeface="Gill Sans MT" pitchFamily="34" charset="0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165850"/>
            <a:ext cx="1763688" cy="69215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250824" y="1916113"/>
            <a:ext cx="5731324" cy="4941887"/>
          </a:xfr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lIns="180000" tIns="180000" rIns="180000" bIns="10800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Arial" pitchFamily="34" charset="0"/>
              <a:buNone/>
              <a:defRPr sz="2300" b="1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Rectangle 17"/>
          <p:cNvSpPr/>
          <p:nvPr userDrawn="1"/>
        </p:nvSpPr>
        <p:spPr>
          <a:xfrm>
            <a:off x="5982148" y="1628800"/>
            <a:ext cx="894108" cy="2304256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 userDrawn="1"/>
        </p:nvSpPr>
        <p:spPr>
          <a:xfrm>
            <a:off x="5982148" y="4725144"/>
            <a:ext cx="894108" cy="2132856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reeform 19"/>
          <p:cNvSpPr/>
          <p:nvPr userDrawn="1"/>
        </p:nvSpPr>
        <p:spPr>
          <a:xfrm>
            <a:off x="5978769" y="3798277"/>
            <a:ext cx="975946" cy="1099038"/>
          </a:xfrm>
          <a:custGeom>
            <a:avLst/>
            <a:gdLst>
              <a:gd name="connsiteX0" fmla="*/ 0 w 975946"/>
              <a:gd name="connsiteY0" fmla="*/ 131885 h 1099038"/>
              <a:gd name="connsiteX1" fmla="*/ 914400 w 975946"/>
              <a:gd name="connsiteY1" fmla="*/ 492369 h 1099038"/>
              <a:gd name="connsiteX2" fmla="*/ 8793 w 975946"/>
              <a:gd name="connsiteY2" fmla="*/ 923192 h 1099038"/>
              <a:gd name="connsiteX3" fmla="*/ 975946 w 975946"/>
              <a:gd name="connsiteY3" fmla="*/ 1099038 h 1099038"/>
              <a:gd name="connsiteX4" fmla="*/ 949569 w 975946"/>
              <a:gd name="connsiteY4" fmla="*/ 0 h 1099038"/>
              <a:gd name="connsiteX5" fmla="*/ 0 w 975946"/>
              <a:gd name="connsiteY5" fmla="*/ 131885 h 1099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75946" h="1099038">
                <a:moveTo>
                  <a:pt x="0" y="131885"/>
                </a:moveTo>
                <a:lnTo>
                  <a:pt x="914400" y="492369"/>
                </a:lnTo>
                <a:lnTo>
                  <a:pt x="8793" y="923192"/>
                </a:lnTo>
                <a:lnTo>
                  <a:pt x="975946" y="1099038"/>
                </a:lnTo>
                <a:lnTo>
                  <a:pt x="949569" y="0"/>
                </a:lnTo>
                <a:lnTo>
                  <a:pt x="0" y="131885"/>
                </a:lnTo>
                <a:close/>
              </a:path>
            </a:pathLst>
          </a:cu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DSC_0778 - Copy.gif"/>
          <p:cNvPicPr>
            <a:picLocks noChangeAspect="1"/>
          </p:cNvPicPr>
          <p:nvPr userDrawn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5982148" y="2456308"/>
            <a:ext cx="3161852" cy="4401692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0825" y="2000240"/>
            <a:ext cx="4176713" cy="4165610"/>
          </a:xfrm>
        </p:spPr>
        <p:txBody>
          <a:bodyPr>
            <a:normAutofit/>
          </a:bodyPr>
          <a:lstStyle>
            <a:lvl1pPr>
              <a:defRPr sz="2300"/>
            </a:lvl1pPr>
            <a:lvl2pPr>
              <a:defRPr sz="2300"/>
            </a:lvl2pPr>
            <a:lvl3pPr>
              <a:defRPr sz="23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4876" y="2000240"/>
            <a:ext cx="4178299" cy="4165610"/>
          </a:xfrm>
        </p:spPr>
        <p:txBody>
          <a:bodyPr>
            <a:normAutofit/>
          </a:bodyPr>
          <a:lstStyle>
            <a:lvl1pPr>
              <a:defRPr sz="2300"/>
            </a:lvl1pPr>
            <a:lvl2pPr>
              <a:defRPr sz="2300"/>
            </a:lvl2pPr>
            <a:lvl3pPr>
              <a:defRPr sz="23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250825" y="1285875"/>
            <a:ext cx="4176713" cy="571489"/>
          </a:xfrm>
          <a:solidFill>
            <a:srgbClr val="46949D"/>
          </a:solidFill>
        </p:spPr>
        <p:txBody>
          <a:bodyPr anchor="ctr">
            <a:normAutofit/>
          </a:bodyPr>
          <a:lstStyle>
            <a:lvl1pPr>
              <a:buNone/>
              <a:defRPr sz="2300">
                <a:solidFill>
                  <a:schemeClr val="bg1"/>
                </a:solidFill>
                <a:latin typeface="Scala Offc Pro" pitchFamily="2" charset="0"/>
              </a:defRPr>
            </a:lvl1pPr>
          </a:lstStyle>
          <a:p>
            <a:pPr lvl="0"/>
            <a:r>
              <a:rPr lang="en-US" dirty="0" smtClean="0"/>
              <a:t>Heading</a:t>
            </a:r>
            <a:endParaRPr lang="en-GB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4716462" y="1285860"/>
            <a:ext cx="4176713" cy="571489"/>
          </a:xfrm>
          <a:solidFill>
            <a:srgbClr val="46949D"/>
          </a:solidFill>
        </p:spPr>
        <p:txBody>
          <a:bodyPr anchor="ctr">
            <a:normAutofit/>
          </a:bodyPr>
          <a:lstStyle>
            <a:lvl1pPr>
              <a:buNone/>
              <a:defRPr sz="2300">
                <a:solidFill>
                  <a:schemeClr val="bg1"/>
                </a:solidFill>
                <a:latin typeface="Scala Offc Pro" pitchFamily="2" charset="0"/>
              </a:defRPr>
            </a:lvl1pPr>
          </a:lstStyle>
          <a:p>
            <a:pPr lvl="0"/>
            <a:r>
              <a:rPr lang="en-US" dirty="0" smtClean="0"/>
              <a:t>Heading</a:t>
            </a:r>
            <a:endParaRPr lang="en-GB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0825" y="1285860"/>
            <a:ext cx="4176713" cy="4879990"/>
          </a:xfrm>
        </p:spPr>
        <p:txBody>
          <a:bodyPr>
            <a:normAutofit/>
          </a:bodyPr>
          <a:lstStyle>
            <a:lvl1pPr>
              <a:defRPr sz="2100"/>
            </a:lvl1pPr>
            <a:lvl2pPr>
              <a:defRPr sz="21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4876" y="1285860"/>
            <a:ext cx="4178299" cy="4879990"/>
          </a:xfrm>
        </p:spPr>
        <p:txBody>
          <a:bodyPr>
            <a:normAutofit/>
          </a:bodyPr>
          <a:lstStyle>
            <a:lvl1pPr>
              <a:defRPr sz="2100"/>
            </a:lvl1pPr>
            <a:lvl2pPr>
              <a:defRPr sz="21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50825" y="0"/>
            <a:ext cx="8642350" cy="107154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ople (4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50825" y="0"/>
            <a:ext cx="8642350" cy="107154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287366" y="1697612"/>
            <a:ext cx="2035161" cy="2034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87366" y="3731612"/>
            <a:ext cx="2035161" cy="648000"/>
          </a:xfrm>
          <a:solidFill>
            <a:schemeClr val="accent3"/>
          </a:solidFill>
        </p:spPr>
        <p:txBody>
          <a:bodyPr lIns="36000" tIns="36000" rIns="36000" bIns="36000" anchor="b" anchorCtr="0">
            <a:normAutofit/>
          </a:bodyPr>
          <a:lstStyle>
            <a:lvl1pPr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Enter name</a:t>
            </a:r>
            <a:endParaRPr lang="en-GB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5" hasCustomPrompt="1"/>
          </p:nvPr>
        </p:nvSpPr>
        <p:spPr>
          <a:xfrm>
            <a:off x="287366" y="4374554"/>
            <a:ext cx="2035161" cy="648000"/>
          </a:xfrm>
          <a:solidFill>
            <a:schemeClr val="accent6"/>
          </a:solidFill>
        </p:spPr>
        <p:txBody>
          <a:bodyPr lIns="36000" tIns="36000" rIns="36000" bIns="36000" anchor="t" anchorCtr="0">
            <a:normAutofit/>
          </a:bodyPr>
          <a:lstStyle>
            <a:lvl1pPr>
              <a:buNone/>
              <a:defRPr sz="1800" b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 smtClean="0"/>
              <a:t>Enter title</a:t>
            </a:r>
            <a:endParaRPr lang="en-GB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2465404" y="1697612"/>
            <a:ext cx="2035161" cy="2034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2465404" y="3724268"/>
            <a:ext cx="2035161" cy="648000"/>
          </a:xfrm>
          <a:solidFill>
            <a:schemeClr val="accent3"/>
          </a:solidFill>
        </p:spPr>
        <p:txBody>
          <a:bodyPr lIns="36000" tIns="36000" rIns="36000" bIns="36000" anchor="b" anchorCtr="0">
            <a:normAutofit/>
          </a:bodyPr>
          <a:lstStyle>
            <a:lvl1pPr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Enter name</a:t>
            </a:r>
            <a:endParaRPr lang="en-GB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2465404" y="4367210"/>
            <a:ext cx="2035161" cy="648000"/>
          </a:xfrm>
          <a:solidFill>
            <a:schemeClr val="accent6"/>
          </a:solidFill>
        </p:spPr>
        <p:txBody>
          <a:bodyPr lIns="36000" tIns="36000" rIns="36000" bIns="36000" anchor="t" anchorCtr="0">
            <a:normAutofit/>
          </a:bodyPr>
          <a:lstStyle>
            <a:lvl1pPr>
              <a:buNone/>
              <a:defRPr sz="1800" b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 smtClean="0"/>
              <a:t>Enter title</a:t>
            </a:r>
            <a:endParaRPr lang="en-GB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4643438" y="1697612"/>
            <a:ext cx="2035161" cy="2034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20" hasCustomPrompt="1"/>
          </p:nvPr>
        </p:nvSpPr>
        <p:spPr>
          <a:xfrm>
            <a:off x="4643443" y="3731612"/>
            <a:ext cx="2035161" cy="648000"/>
          </a:xfrm>
          <a:solidFill>
            <a:schemeClr val="accent3"/>
          </a:solidFill>
        </p:spPr>
        <p:txBody>
          <a:bodyPr lIns="36000" tIns="36000" rIns="36000" bIns="36000" anchor="b" anchorCtr="0">
            <a:normAutofit/>
          </a:bodyPr>
          <a:lstStyle>
            <a:lvl1pPr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Enter name</a:t>
            </a:r>
            <a:endParaRPr lang="en-GB" dirty="0"/>
          </a:p>
        </p:txBody>
      </p:sp>
      <p:sp>
        <p:nvSpPr>
          <p:cNvPr id="25" name="Text Placeholder 9"/>
          <p:cNvSpPr>
            <a:spLocks noGrp="1"/>
          </p:cNvSpPr>
          <p:nvPr>
            <p:ph type="body" sz="quarter" idx="21" hasCustomPrompt="1"/>
          </p:nvPr>
        </p:nvSpPr>
        <p:spPr>
          <a:xfrm>
            <a:off x="4643443" y="4374554"/>
            <a:ext cx="2035161" cy="648000"/>
          </a:xfrm>
          <a:solidFill>
            <a:schemeClr val="accent6"/>
          </a:solidFill>
        </p:spPr>
        <p:txBody>
          <a:bodyPr lIns="36000" tIns="36000" rIns="36000" bIns="36000" anchor="t" anchorCtr="0">
            <a:normAutofit/>
          </a:bodyPr>
          <a:lstStyle>
            <a:lvl1pPr>
              <a:buNone/>
              <a:defRPr sz="1800" b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 smtClean="0"/>
              <a:t>Enter title</a:t>
            </a:r>
            <a:endParaRPr lang="en-GB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6821480" y="1697612"/>
            <a:ext cx="2035161" cy="2034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quarter" idx="23" hasCustomPrompt="1"/>
          </p:nvPr>
        </p:nvSpPr>
        <p:spPr>
          <a:xfrm>
            <a:off x="6821480" y="3731612"/>
            <a:ext cx="2035161" cy="648000"/>
          </a:xfrm>
          <a:solidFill>
            <a:schemeClr val="accent3"/>
          </a:solidFill>
        </p:spPr>
        <p:txBody>
          <a:bodyPr lIns="36000" tIns="36000" rIns="36000" bIns="36000" anchor="b" anchorCtr="0">
            <a:normAutofit/>
          </a:bodyPr>
          <a:lstStyle>
            <a:lvl1pPr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Enter name</a:t>
            </a:r>
            <a:endParaRPr lang="en-GB" dirty="0"/>
          </a:p>
        </p:txBody>
      </p:sp>
      <p:sp>
        <p:nvSpPr>
          <p:cNvPr id="28" name="Text Placeholder 9"/>
          <p:cNvSpPr>
            <a:spLocks noGrp="1"/>
          </p:cNvSpPr>
          <p:nvPr>
            <p:ph type="body" sz="quarter" idx="24" hasCustomPrompt="1"/>
          </p:nvPr>
        </p:nvSpPr>
        <p:spPr>
          <a:xfrm>
            <a:off x="6821480" y="4374554"/>
            <a:ext cx="2035161" cy="648000"/>
          </a:xfrm>
          <a:solidFill>
            <a:schemeClr val="accent6"/>
          </a:solidFill>
        </p:spPr>
        <p:txBody>
          <a:bodyPr lIns="36000" tIns="36000" rIns="36000" bIns="36000" anchor="t" anchorCtr="0">
            <a:normAutofit/>
          </a:bodyPr>
          <a:lstStyle>
            <a:lvl1pPr>
              <a:buNone/>
              <a:defRPr sz="1800" b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 smtClean="0"/>
              <a:t>Enter title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ople (5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50825" y="0"/>
            <a:ext cx="8642350" cy="107154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291966" y="1881000"/>
            <a:ext cx="1548000" cy="154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91966" y="3429000"/>
            <a:ext cx="1548000" cy="648000"/>
          </a:xfrm>
          <a:solidFill>
            <a:schemeClr val="accent3"/>
          </a:solidFill>
        </p:spPr>
        <p:txBody>
          <a:bodyPr lIns="36000" tIns="36000" rIns="36000" bIns="36000" anchor="b" anchorCtr="0">
            <a:normAutofit/>
          </a:bodyPr>
          <a:lstStyle>
            <a:lvl1pPr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Enter name</a:t>
            </a:r>
            <a:endParaRPr lang="en-GB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5" hasCustomPrompt="1"/>
          </p:nvPr>
        </p:nvSpPr>
        <p:spPr>
          <a:xfrm>
            <a:off x="291966" y="4071942"/>
            <a:ext cx="1548000" cy="648000"/>
          </a:xfrm>
          <a:solidFill>
            <a:schemeClr val="accent6"/>
          </a:solidFill>
        </p:spPr>
        <p:txBody>
          <a:bodyPr lIns="36000" tIns="36000" rIns="36000" bIns="36000" anchor="t" anchorCtr="0">
            <a:normAutofit/>
          </a:bodyPr>
          <a:lstStyle>
            <a:lvl1pPr>
              <a:buNone/>
              <a:defRPr sz="1800" b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 smtClean="0"/>
              <a:t>Enter title</a:t>
            </a:r>
            <a:endParaRPr lang="en-GB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2019964" y="1881000"/>
            <a:ext cx="1548000" cy="154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2019964" y="3429000"/>
            <a:ext cx="1548000" cy="648000"/>
          </a:xfrm>
          <a:solidFill>
            <a:schemeClr val="accent3"/>
          </a:solidFill>
        </p:spPr>
        <p:txBody>
          <a:bodyPr lIns="36000" tIns="36000" rIns="36000" bIns="36000" anchor="b" anchorCtr="0">
            <a:normAutofit/>
          </a:bodyPr>
          <a:lstStyle>
            <a:lvl1pPr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Enter name</a:t>
            </a:r>
            <a:endParaRPr lang="en-GB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2019964" y="4071942"/>
            <a:ext cx="1548000" cy="648000"/>
          </a:xfrm>
          <a:solidFill>
            <a:schemeClr val="accent6"/>
          </a:solidFill>
        </p:spPr>
        <p:txBody>
          <a:bodyPr lIns="36000" tIns="36000" rIns="36000" bIns="36000" anchor="t" anchorCtr="0">
            <a:normAutofit/>
          </a:bodyPr>
          <a:lstStyle>
            <a:lvl1pPr>
              <a:buNone/>
              <a:defRPr sz="1800" b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 smtClean="0"/>
              <a:t>Enter title</a:t>
            </a:r>
            <a:endParaRPr lang="en-GB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3747966" y="1881000"/>
            <a:ext cx="1548000" cy="154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20" hasCustomPrompt="1"/>
          </p:nvPr>
        </p:nvSpPr>
        <p:spPr>
          <a:xfrm>
            <a:off x="3747966" y="3429000"/>
            <a:ext cx="1548000" cy="648000"/>
          </a:xfrm>
          <a:solidFill>
            <a:schemeClr val="accent3"/>
          </a:solidFill>
        </p:spPr>
        <p:txBody>
          <a:bodyPr lIns="36000" tIns="36000" rIns="36000" bIns="36000" anchor="b" anchorCtr="0">
            <a:normAutofit/>
          </a:bodyPr>
          <a:lstStyle>
            <a:lvl1pPr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Enter name</a:t>
            </a:r>
            <a:endParaRPr lang="en-GB" dirty="0"/>
          </a:p>
        </p:txBody>
      </p:sp>
      <p:sp>
        <p:nvSpPr>
          <p:cNvPr id="25" name="Text Placeholder 9"/>
          <p:cNvSpPr>
            <a:spLocks noGrp="1"/>
          </p:cNvSpPr>
          <p:nvPr>
            <p:ph type="body" sz="quarter" idx="21" hasCustomPrompt="1"/>
          </p:nvPr>
        </p:nvSpPr>
        <p:spPr>
          <a:xfrm>
            <a:off x="3747966" y="4071942"/>
            <a:ext cx="1548000" cy="648000"/>
          </a:xfrm>
          <a:solidFill>
            <a:schemeClr val="accent6"/>
          </a:solidFill>
        </p:spPr>
        <p:txBody>
          <a:bodyPr lIns="36000" tIns="36000" rIns="36000" bIns="36000" anchor="t" anchorCtr="0">
            <a:normAutofit/>
          </a:bodyPr>
          <a:lstStyle>
            <a:lvl1pPr>
              <a:buNone/>
              <a:defRPr sz="1800" b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 smtClean="0"/>
              <a:t>Enter title</a:t>
            </a:r>
            <a:endParaRPr lang="en-GB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5493968" y="1881000"/>
            <a:ext cx="1548000" cy="154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quarter" idx="23" hasCustomPrompt="1"/>
          </p:nvPr>
        </p:nvSpPr>
        <p:spPr>
          <a:xfrm>
            <a:off x="5493968" y="3429000"/>
            <a:ext cx="1548000" cy="648000"/>
          </a:xfrm>
          <a:solidFill>
            <a:schemeClr val="accent3"/>
          </a:solidFill>
        </p:spPr>
        <p:txBody>
          <a:bodyPr lIns="36000" tIns="36000" rIns="36000" bIns="36000" anchor="b" anchorCtr="0">
            <a:normAutofit/>
          </a:bodyPr>
          <a:lstStyle>
            <a:lvl1pPr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Enter name</a:t>
            </a:r>
            <a:endParaRPr lang="en-GB" dirty="0"/>
          </a:p>
        </p:txBody>
      </p:sp>
      <p:sp>
        <p:nvSpPr>
          <p:cNvPr id="28" name="Text Placeholder 9"/>
          <p:cNvSpPr>
            <a:spLocks noGrp="1"/>
          </p:cNvSpPr>
          <p:nvPr>
            <p:ph type="body" sz="quarter" idx="24" hasCustomPrompt="1"/>
          </p:nvPr>
        </p:nvSpPr>
        <p:spPr>
          <a:xfrm>
            <a:off x="5493968" y="4071942"/>
            <a:ext cx="1548000" cy="648000"/>
          </a:xfrm>
          <a:solidFill>
            <a:schemeClr val="accent6"/>
          </a:solidFill>
        </p:spPr>
        <p:txBody>
          <a:bodyPr lIns="36000" tIns="36000" rIns="36000" bIns="36000" anchor="t" anchorCtr="0">
            <a:normAutofit/>
          </a:bodyPr>
          <a:lstStyle>
            <a:lvl1pPr>
              <a:buNone/>
              <a:defRPr sz="1800" b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 smtClean="0"/>
              <a:t>Enter title</a:t>
            </a:r>
            <a:endParaRPr lang="en-GB" dirty="0"/>
          </a:p>
        </p:txBody>
      </p:sp>
      <p:sp>
        <p:nvSpPr>
          <p:cNvPr id="22" name="Picture Placeholder 6"/>
          <p:cNvSpPr>
            <a:spLocks noGrp="1"/>
          </p:cNvSpPr>
          <p:nvPr>
            <p:ph type="pic" sz="quarter" idx="25"/>
          </p:nvPr>
        </p:nvSpPr>
        <p:spPr>
          <a:xfrm>
            <a:off x="7221968" y="1881000"/>
            <a:ext cx="1548000" cy="154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quarter" idx="26" hasCustomPrompt="1"/>
          </p:nvPr>
        </p:nvSpPr>
        <p:spPr>
          <a:xfrm>
            <a:off x="7221968" y="3429000"/>
            <a:ext cx="1548000" cy="648000"/>
          </a:xfrm>
          <a:solidFill>
            <a:schemeClr val="accent3"/>
          </a:solidFill>
        </p:spPr>
        <p:txBody>
          <a:bodyPr lIns="36000" tIns="36000" rIns="36000" bIns="36000" anchor="b" anchorCtr="0">
            <a:normAutofit/>
          </a:bodyPr>
          <a:lstStyle>
            <a:lvl1pPr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Enter name</a:t>
            </a:r>
            <a:endParaRPr lang="en-GB" dirty="0"/>
          </a:p>
        </p:txBody>
      </p:sp>
      <p:sp>
        <p:nvSpPr>
          <p:cNvPr id="30" name="Text Placeholder 9"/>
          <p:cNvSpPr>
            <a:spLocks noGrp="1"/>
          </p:cNvSpPr>
          <p:nvPr>
            <p:ph type="body" sz="quarter" idx="27" hasCustomPrompt="1"/>
          </p:nvPr>
        </p:nvSpPr>
        <p:spPr>
          <a:xfrm>
            <a:off x="7221968" y="4071942"/>
            <a:ext cx="1548000" cy="648000"/>
          </a:xfrm>
          <a:solidFill>
            <a:schemeClr val="accent6"/>
          </a:solidFill>
        </p:spPr>
        <p:txBody>
          <a:bodyPr lIns="36000" tIns="36000" rIns="36000" bIns="36000" anchor="t" anchorCtr="0">
            <a:normAutofit/>
          </a:bodyPr>
          <a:lstStyle>
            <a:lvl1pPr>
              <a:buNone/>
              <a:defRPr sz="1800" b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 smtClean="0"/>
              <a:t>Enter title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orld 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 descr="C:\Users\jorgen\Documents\My Graphics (v-based)\Maps - Reference\Wordl (PRIO colours)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605" y="1285860"/>
            <a:ext cx="9002395" cy="5118677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825" y="1285858"/>
            <a:ext cx="8642350" cy="478579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00100" y="6428006"/>
            <a:ext cx="7572429" cy="215444"/>
          </a:xfrm>
        </p:spPr>
        <p:txBody>
          <a:bodyPr wrap="square" tIns="0" bIns="0">
            <a:spAutoFit/>
          </a:bodyPr>
          <a:lstStyle>
            <a:lvl1pPr marL="0" indent="0" algn="r">
              <a:buNone/>
              <a:defRPr sz="1400">
                <a:solidFill>
                  <a:schemeClr val="accent5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Photo credits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50825" y="0"/>
            <a:ext cx="8642350" cy="107154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and narr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825" y="1285858"/>
            <a:ext cx="4176713" cy="48799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000233" y="6165850"/>
            <a:ext cx="2427306" cy="215444"/>
          </a:xfrm>
        </p:spPr>
        <p:txBody>
          <a:bodyPr wrap="square" tIns="0" rIns="0" bIns="0">
            <a:spAutoFit/>
          </a:bodyPr>
          <a:lstStyle>
            <a:lvl1pPr marL="0" indent="0" algn="r">
              <a:buNone/>
              <a:defRPr sz="1400">
                <a:solidFill>
                  <a:srgbClr val="BBC5BA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Photo credits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50825" y="0"/>
            <a:ext cx="8642350" cy="107154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716463" y="1285875"/>
            <a:ext cx="4176712" cy="4879975"/>
          </a:xfrm>
        </p:spPr>
        <p:txBody>
          <a:bodyPr>
            <a:noAutofit/>
          </a:bodyPr>
          <a:lstStyle>
            <a:lvl1pPr marL="0" indent="0">
              <a:buNone/>
              <a:defRPr sz="2300" i="1">
                <a:latin typeface="Scala Offc Pro" pitchFamily="2" charset="0"/>
              </a:defRPr>
            </a:lvl1pPr>
          </a:lstStyle>
          <a:p>
            <a:pPr lvl="0"/>
            <a:r>
              <a:rPr lang="en-US" dirty="0" smtClean="0"/>
              <a:t>Narrative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 userDrawn="1"/>
        </p:nvSpPr>
        <p:spPr>
          <a:xfrm>
            <a:off x="3851275" y="1818448"/>
            <a:ext cx="3721121" cy="349702"/>
          </a:xfrm>
          <a:prstGeom prst="rect">
            <a:avLst/>
          </a:prstGeom>
          <a:noFill/>
        </p:spPr>
        <p:txBody>
          <a:bodyPr wrap="square" lIns="0" tIns="36000" rIns="0" bIns="36000" rtlCol="0" anchor="ctr" anchorCtr="0">
            <a:noAutofit/>
          </a:bodyPr>
          <a:lstStyle/>
          <a:p>
            <a:pPr algn="l"/>
            <a:r>
              <a:rPr lang="en-GB" sz="1800" b="1" dirty="0" smtClean="0">
                <a:solidFill>
                  <a:schemeClr val="bg2"/>
                </a:solidFill>
                <a:latin typeface="Gill Sans MT" pitchFamily="34" charset="0"/>
              </a:rPr>
              <a:t>Peace Research Institute Oslo</a:t>
            </a:r>
            <a:endParaRPr lang="en-GB" sz="1800" b="1" dirty="0">
              <a:solidFill>
                <a:schemeClr val="bg2"/>
              </a:solidFill>
              <a:latin typeface="Gill Sans MT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851274" y="5013325"/>
            <a:ext cx="5041902" cy="1655762"/>
          </a:xfrm>
        </p:spPr>
        <p:txBody>
          <a:bodyPr lIns="0" rIns="0" anchor="b"/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www.prio.no/migration</a:t>
            </a:r>
          </a:p>
        </p:txBody>
      </p:sp>
      <p:pic>
        <p:nvPicPr>
          <p:cNvPr id="1031" name="Picture 7" descr="C:\Users\jorgen\Documents\Adm - PRIO (new)\Visual profile\PPT\logo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95192"/>
            <a:ext cx="3240360" cy="144016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51275" y="2924944"/>
            <a:ext cx="5041901" cy="2664296"/>
          </a:xfrm>
        </p:spPr>
        <p:txBody>
          <a:bodyPr lIns="0" tIns="18000" rIns="0" bIns="18000" anchor="t">
            <a:noAutofit/>
          </a:bodyPr>
          <a:lstStyle>
            <a:lvl1pPr algn="l">
              <a:lnSpc>
                <a:spcPct val="90000"/>
              </a:lnSpc>
              <a:defRPr sz="40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Thank you!</a:t>
            </a:r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6165850"/>
            <a:ext cx="1763688" cy="69215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 userDrawn="1"/>
        </p:nvSpPr>
        <p:spPr>
          <a:xfrm>
            <a:off x="3851275" y="2106606"/>
            <a:ext cx="5292725" cy="349702"/>
          </a:xfrm>
          <a:prstGeom prst="rect">
            <a:avLst/>
          </a:prstGeom>
          <a:noFill/>
        </p:spPr>
        <p:txBody>
          <a:bodyPr wrap="square" lIns="0" tIns="36000" rIns="0" bIns="36000" rtlCol="0" anchor="ctr" anchorCtr="0">
            <a:noAutofit/>
          </a:bodyPr>
          <a:lstStyle/>
          <a:p>
            <a:pPr algn="l"/>
            <a:r>
              <a:rPr lang="en-GB" sz="1700" b="0" i="0" dirty="0" smtClean="0">
                <a:solidFill>
                  <a:schemeClr val="bg2"/>
                </a:solidFill>
                <a:latin typeface="+mj-lt"/>
              </a:rPr>
              <a:t>Independent </a:t>
            </a:r>
            <a:r>
              <a:rPr lang="en-GB" sz="1700" b="0" i="0" dirty="0" smtClean="0">
                <a:solidFill>
                  <a:schemeClr val="bg2"/>
                </a:solidFill>
                <a:latin typeface="+mj-lt"/>
                <a:sym typeface="Wingdings"/>
              </a:rPr>
              <a:t></a:t>
            </a:r>
            <a:r>
              <a:rPr lang="en-GB" sz="1700" b="0" i="0" dirty="0" smtClean="0">
                <a:solidFill>
                  <a:schemeClr val="bg2"/>
                </a:solidFill>
                <a:latin typeface="+mj-lt"/>
              </a:rPr>
              <a:t> International </a:t>
            </a:r>
            <a:r>
              <a:rPr lang="en-GB" sz="1700" b="0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  <a:sym typeface="Wingdings"/>
              </a:rPr>
              <a:t></a:t>
            </a:r>
            <a:r>
              <a:rPr lang="en-GB" sz="1700" b="0" i="0" dirty="0" smtClean="0">
                <a:solidFill>
                  <a:schemeClr val="bg2"/>
                </a:solidFill>
                <a:latin typeface="+mj-lt"/>
              </a:rPr>
              <a:t> Interdisciplinary </a:t>
            </a:r>
            <a:endParaRPr lang="en-GB" sz="1700" b="0" i="0" dirty="0">
              <a:solidFill>
                <a:schemeClr val="bg2"/>
              </a:solidFill>
              <a:latin typeface="+mj-lt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(black backgroun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1071546"/>
            <a:ext cx="9144000" cy="5786454"/>
          </a:xfrm>
          <a:prstGeom prst="rect">
            <a:avLst/>
          </a:prstGeom>
          <a:solidFill>
            <a:schemeClr val="tx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825" y="1285860"/>
            <a:ext cx="8642350" cy="478579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00100" y="6428006"/>
            <a:ext cx="7572429" cy="215444"/>
          </a:xfrm>
        </p:spPr>
        <p:txBody>
          <a:bodyPr wrap="square" tIns="0" bIns="0">
            <a:spAutoFit/>
          </a:bodyPr>
          <a:lstStyle>
            <a:lvl1pPr marL="0" indent="0" algn="r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Photo credits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2050" name="Picture 2" descr="C:\Users\jorgen\Documents\Adm - PRIO (new)\Visual profile\PPT\logo negativ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413" y="6230854"/>
            <a:ext cx="1071592" cy="503862"/>
          </a:xfrm>
          <a:prstGeom prst="rect">
            <a:avLst/>
          </a:prstGeom>
          <a:noFill/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50825" y="0"/>
            <a:ext cx="8642350" cy="107154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(black background, no heading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825" y="214290"/>
            <a:ext cx="8642350" cy="58573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00100" y="6428006"/>
            <a:ext cx="7572429" cy="215444"/>
          </a:xfrm>
        </p:spPr>
        <p:txBody>
          <a:bodyPr wrap="square" tIns="0" bIns="0">
            <a:spAutoFit/>
          </a:bodyPr>
          <a:lstStyle>
            <a:lvl1pPr marL="0" indent="0" algn="r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Photo credits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2050" name="Picture 2" descr="C:\Users\jorgen\Documents\Adm - PRIO (new)\Visual profile\PPT\logo negativ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413" y="6230854"/>
            <a:ext cx="1071592" cy="50386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jorgen\Documents\Adm - PRIO (new)\Visual profile\PPT\logo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1468" y="6244410"/>
            <a:ext cx="1049930" cy="466748"/>
          </a:xfrm>
          <a:prstGeom prst="rect">
            <a:avLst/>
          </a:prstGeom>
          <a:noFill/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0825" y="1285860"/>
            <a:ext cx="8642350" cy="48799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59575" y="6357958"/>
            <a:ext cx="21336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1100">
                <a:solidFill>
                  <a:schemeClr val="bg1">
                    <a:lumMod val="50000"/>
                  </a:schemeClr>
                </a:solidFill>
                <a:latin typeface="Gill Sans MT" pitchFamily="34" charset="0"/>
              </a:defRPr>
            </a:lvl1pPr>
          </a:lstStyle>
          <a:p>
            <a:fld id="{E4BDD70C-289F-4728-AACD-4FFF58EFF1F9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1026" name="Picture 2" descr="C:\Users\jorgen\Documents\Adm - PRIO (new)\Visual profile\PPT\PPT element 1 PRIO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0"/>
            <a:ext cx="9144000" cy="1071546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0825" y="0"/>
            <a:ext cx="8642350" cy="10715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72" r:id="rId2"/>
    <p:sldLayoutId id="2147483673" r:id="rId3"/>
    <p:sldLayoutId id="2147483650" r:id="rId4"/>
    <p:sldLayoutId id="2147483652" r:id="rId5"/>
    <p:sldLayoutId id="2147483663" r:id="rId6"/>
    <p:sldLayoutId id="2147483655" r:id="rId7"/>
    <p:sldLayoutId id="2147483669" r:id="rId8"/>
    <p:sldLayoutId id="2147483670" r:id="rId9"/>
    <p:sldLayoutId id="2147483665" r:id="rId10"/>
    <p:sldLayoutId id="2147483657" r:id="rId11"/>
    <p:sldLayoutId id="2147483664" r:id="rId12"/>
    <p:sldLayoutId id="2147483674" r:id="rId13"/>
    <p:sldLayoutId id="2147483671" r:id="rId14"/>
    <p:sldLayoutId id="2147483668" r:id="rId15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bg1"/>
          </a:solidFill>
          <a:latin typeface="Scala Offc Pro" pitchFamily="2" charset="0"/>
          <a:ea typeface="+mj-ea"/>
          <a:cs typeface="+mj-cs"/>
        </a:defRPr>
      </a:lvl1pPr>
    </p:titleStyle>
    <p:bodyStyle>
      <a:lvl1pPr marL="265113" indent="-265113" algn="l" defTabSz="914400" rtl="0" eaLnBrk="1" latinLnBrk="0" hangingPunct="1">
        <a:spcBef>
          <a:spcPct val="20000"/>
        </a:spcBef>
        <a:buClr>
          <a:srgbClr val="BBC5BA"/>
        </a:buClr>
        <a:buFont typeface="Arial" pitchFamily="34" charset="0"/>
        <a:buChar char="•"/>
        <a:defRPr sz="2300" kern="1200">
          <a:solidFill>
            <a:srgbClr val="006A8D"/>
          </a:solidFill>
          <a:latin typeface="Gill Sans MT" pitchFamily="34" charset="0"/>
          <a:ea typeface="+mn-ea"/>
          <a:cs typeface="+mn-cs"/>
        </a:defRPr>
      </a:lvl1pPr>
      <a:lvl2pPr marL="539750" indent="-274638" algn="l" defTabSz="914400" rtl="0" eaLnBrk="1" latinLnBrk="0" hangingPunct="1">
        <a:spcBef>
          <a:spcPct val="20000"/>
        </a:spcBef>
        <a:buClr>
          <a:srgbClr val="BBC5BA"/>
        </a:buClr>
        <a:buFont typeface="Arial" pitchFamily="34" charset="0"/>
        <a:buChar char="–"/>
        <a:defRPr sz="2300" i="1" kern="1200">
          <a:solidFill>
            <a:srgbClr val="46949D"/>
          </a:solidFill>
          <a:latin typeface="Gill Sans MT" pitchFamily="34" charset="0"/>
          <a:ea typeface="+mn-ea"/>
          <a:cs typeface="+mn-cs"/>
        </a:defRPr>
      </a:lvl2pPr>
      <a:lvl3pPr marL="804863" indent="-265113" algn="l" defTabSz="914400" rtl="0" eaLnBrk="1" latinLnBrk="0" hangingPunct="1">
        <a:spcBef>
          <a:spcPct val="20000"/>
        </a:spcBef>
        <a:buClr>
          <a:srgbClr val="BBC5BA"/>
        </a:buClr>
        <a:buFont typeface="Arial" pitchFamily="34" charset="0"/>
        <a:buChar char="•"/>
        <a:defRPr sz="2300" kern="1200">
          <a:solidFill>
            <a:srgbClr val="85BBC3"/>
          </a:solidFill>
          <a:latin typeface="Gill Sans MT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Gill Sans MT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Gill Sans MT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microsoft.com/office/2007/relationships/hdphoto" Target="../media/hdphoto3.wdp"/><Relationship Id="rId10" Type="http://schemas.openxmlformats.org/officeDocument/2006/relationships/image" Target="../media/image9.png"/><Relationship Id="rId4" Type="http://schemas.openxmlformats.org/officeDocument/2006/relationships/image" Target="../media/image11.png"/><Relationship Id="rId9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microsoft.com/office/2007/relationships/hdphoto" Target="../media/hdphoto2.wdp"/><Relationship Id="rId7" Type="http://schemas.openxmlformats.org/officeDocument/2006/relationships/image" Target="../media/image16.tif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9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iff"/><Relationship Id="rId3" Type="http://schemas.openxmlformats.org/officeDocument/2006/relationships/image" Target="../media/image25.jpeg"/><Relationship Id="rId7" Type="http://schemas.microsoft.com/office/2007/relationships/hdphoto" Target="../media/hdphoto2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GB" dirty="0"/>
              <a:t>Migration and </a:t>
            </a:r>
            <a:r>
              <a:rPr lang="en-GB" dirty="0" smtClean="0"/>
              <a:t>Development, European Migration Network Conference, Oslo, 18 June 2012</a:t>
            </a:r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Remittances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between integration</a:t>
            </a:r>
            <a:r>
              <a:rPr lang="en-GB" dirty="0"/>
              <a:t>, </a:t>
            </a:r>
            <a:r>
              <a:rPr lang="en-GB" dirty="0" smtClean="0"/>
              <a:t>transnationalism </a:t>
            </a:r>
            <a:r>
              <a:rPr lang="en-GB" dirty="0"/>
              <a:t>and </a:t>
            </a:r>
            <a:r>
              <a:rPr lang="en-GB" dirty="0" smtClean="0"/>
              <a:t>development</a:t>
            </a:r>
            <a:endParaRPr lang="en-GB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 smtClean="0"/>
              <a:t>Jørgen Carling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7505" y="2924944"/>
            <a:ext cx="3384996" cy="2664296"/>
          </a:xfrm>
        </p:spPr>
        <p:txBody>
          <a:bodyPr/>
          <a:lstStyle/>
          <a:p>
            <a:pPr algn="r"/>
            <a:r>
              <a:rPr lang="en-GB" sz="3600" i="1" dirty="0" smtClean="0">
                <a:solidFill>
                  <a:schemeClr val="bg2"/>
                </a:solidFill>
              </a:rPr>
              <a:t>… research on </a:t>
            </a:r>
            <a:r>
              <a:rPr lang="en-GB" sz="3600" i="1" dirty="0">
                <a:solidFill>
                  <a:schemeClr val="bg2"/>
                </a:solidFill>
              </a:rPr>
              <a:t>the conditions for peaceful relations between states, groups and people</a:t>
            </a:r>
          </a:p>
        </p:txBody>
      </p:sp>
    </p:spTree>
    <p:extLst>
      <p:ext uri="{BB962C8B-B14F-4D97-AF65-F5344CB8AC3E}">
        <p14:creationId xmlns:p14="http://schemas.microsoft.com/office/powerpoint/2010/main" val="22142686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07905" y="1071563"/>
            <a:ext cx="5448873" cy="578643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</p:pic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3707905" y="1556792"/>
            <a:ext cx="5448873" cy="5301207"/>
          </a:xfrm>
          <a:noFill/>
        </p:spPr>
        <p:txBody>
          <a:bodyPr lIns="144000" tIns="288000" anchor="t">
            <a:normAutofit/>
          </a:bodyPr>
          <a:lstStyle/>
          <a:p>
            <a:pPr marL="177800" indent="-177800">
              <a:buFont typeface="Arial" pitchFamily="34" charset="0"/>
              <a:buChar char="•"/>
            </a:pPr>
            <a:r>
              <a:rPr lang="en-GB" sz="2300" dirty="0" smtClean="0">
                <a:solidFill>
                  <a:schemeClr val="bg1"/>
                </a:solidFill>
              </a:rPr>
              <a:t>Migration and transnationalism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GB" sz="2300" dirty="0" smtClean="0">
                <a:solidFill>
                  <a:schemeClr val="bg1"/>
                </a:solidFill>
              </a:rPr>
              <a:t>Peace and conflict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GB" sz="2300" dirty="0" smtClean="0">
                <a:solidFill>
                  <a:schemeClr val="bg1"/>
                </a:solidFill>
              </a:rPr>
              <a:t>Theoretical and applied</a:t>
            </a:r>
            <a:endParaRPr lang="en-GB" sz="2300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21"/>
          <a:stretch/>
        </p:blipFill>
        <p:spPr bwMode="auto">
          <a:xfrm>
            <a:off x="3707905" y="-1"/>
            <a:ext cx="5448873" cy="115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7505" y="2924944"/>
            <a:ext cx="3384996" cy="2664296"/>
          </a:xfrm>
        </p:spPr>
        <p:txBody>
          <a:bodyPr/>
          <a:lstStyle/>
          <a:p>
            <a:pPr algn="r"/>
            <a:r>
              <a:rPr lang="en-GB" sz="3600" i="1" dirty="0" smtClean="0">
                <a:solidFill>
                  <a:schemeClr val="bg2"/>
                </a:solidFill>
              </a:rPr>
              <a:t>… research on </a:t>
            </a:r>
            <a:r>
              <a:rPr lang="en-GB" sz="3600" i="1" dirty="0">
                <a:solidFill>
                  <a:schemeClr val="bg2"/>
                </a:solidFill>
              </a:rPr>
              <a:t>the conditions for peaceful relations between states, groups and people</a:t>
            </a:r>
          </a:p>
        </p:txBody>
      </p:sp>
    </p:spTree>
    <p:extLst>
      <p:ext uri="{BB962C8B-B14F-4D97-AF65-F5344CB8AC3E}">
        <p14:creationId xmlns:p14="http://schemas.microsoft.com/office/powerpoint/2010/main" val="39803380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07905" y="1071546"/>
            <a:ext cx="5448873" cy="578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4</a:t>
            </a:fld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080" b="22735"/>
          <a:stretch/>
        </p:blipFill>
        <p:spPr bwMode="auto">
          <a:xfrm>
            <a:off x="247907" y="3721229"/>
            <a:ext cx="1000220" cy="10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5300"/>
                    </a14:imgEffect>
                    <a14:imgEffect>
                      <a14:saturation sat="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83" y="1268413"/>
            <a:ext cx="1008000" cy="10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38" r="5057" b="31783"/>
          <a:stretch/>
        </p:blipFill>
        <p:spPr bwMode="auto">
          <a:xfrm>
            <a:off x="239983" y="2492896"/>
            <a:ext cx="1005083" cy="10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43202" y="1268413"/>
            <a:ext cx="3024907" cy="719034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Jørgen Carling</a:t>
            </a:r>
          </a:p>
          <a:p>
            <a:r>
              <a:rPr lang="en-GB" sz="2100" i="1" dirty="0" smtClean="0">
                <a:solidFill>
                  <a:schemeClr val="bg2"/>
                </a:solidFill>
                <a:latin typeface="Gill Sans MT" pitchFamily="34" charset="0"/>
              </a:rPr>
              <a:t>Research Professor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40970" y="2492896"/>
            <a:ext cx="3024907" cy="719034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Marta Bivand Erdal</a:t>
            </a:r>
          </a:p>
          <a:p>
            <a:r>
              <a:rPr lang="en-GB" sz="2100" i="1" dirty="0" smtClean="0">
                <a:solidFill>
                  <a:schemeClr val="bg2"/>
                </a:solidFill>
                <a:latin typeface="Gill Sans MT" pitchFamily="34" charset="0"/>
              </a:rPr>
              <a:t>Senior Researcher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24743" y="3721978"/>
            <a:ext cx="3024907" cy="719034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Cindy Horst</a:t>
            </a:r>
          </a:p>
          <a:p>
            <a:r>
              <a:rPr lang="en-GB" sz="2100" i="1" dirty="0" smtClean="0">
                <a:solidFill>
                  <a:schemeClr val="bg2"/>
                </a:solidFill>
                <a:latin typeface="Gill Sans MT" pitchFamily="34" charset="0"/>
              </a:rPr>
              <a:t>Senior Researcher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21"/>
          <a:stretch/>
        </p:blipFill>
        <p:spPr bwMode="auto">
          <a:xfrm>
            <a:off x="3707905" y="-1"/>
            <a:ext cx="5448873" cy="115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31913" y="5013176"/>
            <a:ext cx="2160587" cy="1042199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r>
              <a:rPr lang="en-GB" sz="2100" i="1" dirty="0" smtClean="0">
                <a:solidFill>
                  <a:schemeClr val="tx2"/>
                </a:solidFill>
                <a:latin typeface="Gill Sans MT" pitchFamily="34" charset="0"/>
              </a:rPr>
              <a:t>Associated researchers and assistants</a:t>
            </a: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07905" y="2348880"/>
            <a:ext cx="5436095" cy="2050168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3300" dirty="0" smtClean="0">
                <a:solidFill>
                  <a:schemeClr val="bg1"/>
                </a:solidFill>
                <a:latin typeface="+mj-lt"/>
              </a:rPr>
              <a:t>Remittances from Immigrants in Norway</a:t>
            </a:r>
          </a:p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en-GB" sz="2100" dirty="0" smtClean="0">
                <a:solidFill>
                  <a:schemeClr val="bg1"/>
                </a:solidFill>
              </a:rPr>
              <a:t>Research Council of Norway</a:t>
            </a:r>
          </a:p>
          <a:p>
            <a:pPr algn="ctr"/>
            <a:r>
              <a:rPr lang="en-GB" sz="2100" dirty="0" smtClean="0">
                <a:solidFill>
                  <a:schemeClr val="bg1"/>
                </a:solidFill>
              </a:rPr>
              <a:t>2007</a:t>
            </a:r>
            <a:r>
              <a:rPr lang="en-GB" sz="2100" dirty="0" smtClean="0">
                <a:solidFill>
                  <a:schemeClr val="bg1"/>
                </a:solidFill>
                <a:sym typeface="Symbol"/>
              </a:rPr>
              <a:t>2012</a:t>
            </a:r>
            <a:endParaRPr lang="en-GB" sz="21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07905" y="1071546"/>
            <a:ext cx="5448873" cy="578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5</a:t>
            </a:fld>
            <a:endParaRPr lang="en-GB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21"/>
          <a:stretch/>
        </p:blipFill>
        <p:spPr bwMode="auto">
          <a:xfrm>
            <a:off x="3707905" y="-1"/>
            <a:ext cx="5448873" cy="115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07905" y="2348880"/>
            <a:ext cx="5436095" cy="2050168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3300" dirty="0" smtClean="0">
                <a:solidFill>
                  <a:schemeClr val="bg1"/>
                </a:solidFill>
                <a:latin typeface="+mj-lt"/>
              </a:rPr>
              <a:t>Remittances from Immigrants in Norway</a:t>
            </a:r>
          </a:p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en-GB" sz="2100" dirty="0" smtClean="0">
                <a:solidFill>
                  <a:schemeClr val="bg1"/>
                </a:solidFill>
              </a:rPr>
              <a:t>Research Council of Norway</a:t>
            </a:r>
          </a:p>
          <a:p>
            <a:pPr algn="ctr"/>
            <a:r>
              <a:rPr lang="en-GB" sz="2100" dirty="0" smtClean="0">
                <a:solidFill>
                  <a:schemeClr val="bg1"/>
                </a:solidFill>
              </a:rPr>
              <a:t>2007</a:t>
            </a:r>
            <a:r>
              <a:rPr lang="en-GB" sz="2100" dirty="0" smtClean="0">
                <a:solidFill>
                  <a:schemeClr val="bg1"/>
                </a:solidFill>
                <a:sym typeface="Symbol"/>
              </a:rPr>
              <a:t>2012</a:t>
            </a:r>
            <a:endParaRPr lang="en-GB" sz="2100" dirty="0" smtClean="0">
              <a:solidFill>
                <a:schemeClr val="bg1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250826" y="1268760"/>
            <a:ext cx="3457079" cy="3971975"/>
          </a:xfrm>
          <a:prstGeom prst="rect">
            <a:avLst/>
          </a:prstGeom>
        </p:spPr>
        <p:txBody>
          <a:bodyPr/>
          <a:lstStyle>
            <a:lvl1pPr marL="265113" indent="-265113" algn="l" defTabSz="914400" rtl="0" eaLnBrk="1" latinLnBrk="0" hangingPunct="1">
              <a:spcBef>
                <a:spcPct val="20000"/>
              </a:spcBef>
              <a:buClr>
                <a:srgbClr val="BBC5BA"/>
              </a:buClr>
              <a:buFont typeface="Arial" pitchFamily="34" charset="0"/>
              <a:buChar char="•"/>
              <a:defRPr sz="2300" kern="1200">
                <a:solidFill>
                  <a:srgbClr val="006A8D"/>
                </a:solidFill>
                <a:latin typeface="Gill Sans MT" pitchFamily="34" charset="0"/>
                <a:ea typeface="+mn-ea"/>
                <a:cs typeface="+mn-cs"/>
              </a:defRPr>
            </a:lvl1pPr>
            <a:lvl2pPr marL="539750" indent="-274638" algn="l" defTabSz="914400" rtl="0" eaLnBrk="1" latinLnBrk="0" hangingPunct="1">
              <a:spcBef>
                <a:spcPct val="20000"/>
              </a:spcBef>
              <a:buClr>
                <a:srgbClr val="BBC5BA"/>
              </a:buClr>
              <a:buFont typeface="Arial" pitchFamily="34" charset="0"/>
              <a:buChar char="–"/>
              <a:defRPr sz="2300" i="1" kern="1200">
                <a:solidFill>
                  <a:srgbClr val="46949D"/>
                </a:solidFill>
                <a:latin typeface="Gill Sans MT" pitchFamily="34" charset="0"/>
                <a:ea typeface="+mn-ea"/>
                <a:cs typeface="+mn-cs"/>
              </a:defRPr>
            </a:lvl2pPr>
            <a:lvl3pPr marL="804863" indent="-265113" algn="l" defTabSz="914400" rtl="0" eaLnBrk="1" latinLnBrk="0" hangingPunct="1">
              <a:spcBef>
                <a:spcPct val="20000"/>
              </a:spcBef>
              <a:buClr>
                <a:srgbClr val="BBC5BA"/>
              </a:buClr>
              <a:buFont typeface="Arial" pitchFamily="34" charset="0"/>
              <a:buChar char="•"/>
              <a:defRPr sz="2300" kern="1200">
                <a:solidFill>
                  <a:srgbClr val="85BBC3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1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Multi-method</a:t>
            </a:r>
          </a:p>
          <a:p>
            <a:r>
              <a:rPr lang="en-GB" dirty="0" smtClean="0"/>
              <a:t>Comparative</a:t>
            </a:r>
          </a:p>
          <a:p>
            <a:r>
              <a:rPr lang="en-GB" dirty="0" smtClean="0"/>
              <a:t>Two case studies</a:t>
            </a:r>
          </a:p>
          <a:p>
            <a:r>
              <a:rPr lang="en-GB" dirty="0" smtClean="0"/>
              <a:t>Survey data</a:t>
            </a:r>
          </a:p>
        </p:txBody>
      </p:sp>
    </p:spTree>
    <p:extLst>
      <p:ext uri="{BB962C8B-B14F-4D97-AF65-F5344CB8AC3E}">
        <p14:creationId xmlns:p14="http://schemas.microsoft.com/office/powerpoint/2010/main" val="34917562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07905" y="1071546"/>
            <a:ext cx="5448873" cy="578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6</a:t>
            </a:fld>
            <a:endParaRPr lang="en-GB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21"/>
          <a:stretch/>
        </p:blipFill>
        <p:spPr bwMode="auto">
          <a:xfrm>
            <a:off x="3707905" y="-1"/>
            <a:ext cx="5448873" cy="115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07905" y="2348880"/>
            <a:ext cx="5436095" cy="2050168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3300" dirty="0" smtClean="0">
                <a:solidFill>
                  <a:schemeClr val="bg1"/>
                </a:solidFill>
                <a:latin typeface="+mj-lt"/>
              </a:rPr>
              <a:t>Remittances from Immigrants in Norway</a:t>
            </a:r>
          </a:p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en-GB" sz="2100" dirty="0" smtClean="0">
                <a:solidFill>
                  <a:schemeClr val="bg1"/>
                </a:solidFill>
              </a:rPr>
              <a:t>Research Council of Norway</a:t>
            </a:r>
          </a:p>
          <a:p>
            <a:pPr algn="ctr"/>
            <a:r>
              <a:rPr lang="en-GB" sz="2100" dirty="0" smtClean="0">
                <a:solidFill>
                  <a:schemeClr val="bg1"/>
                </a:solidFill>
              </a:rPr>
              <a:t>2007</a:t>
            </a:r>
            <a:r>
              <a:rPr lang="en-GB" sz="2100" dirty="0" smtClean="0">
                <a:solidFill>
                  <a:schemeClr val="bg1"/>
                </a:solidFill>
                <a:sym typeface="Symbol"/>
              </a:rPr>
              <a:t>2012</a:t>
            </a:r>
            <a:endParaRPr lang="en-GB" sz="2100" dirty="0" smtClean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191" y="1519048"/>
            <a:ext cx="939459" cy="1440000"/>
          </a:xfrm>
          <a:prstGeom prst="rect">
            <a:avLst/>
          </a:prstGeom>
          <a:effectLst>
            <a:outerShdw blurRad="165100" dist="76200" dir="2700000" algn="ctr" rotWithShape="0">
              <a:srgbClr val="000000">
                <a:alpha val="50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73" y="3209336"/>
            <a:ext cx="1114218" cy="1440000"/>
          </a:xfrm>
          <a:prstGeom prst="rect">
            <a:avLst/>
          </a:prstGeom>
          <a:effectLst>
            <a:outerShdw blurRad="165100" dist="76200" dir="2700000" algn="ctr" rotWithShape="0">
              <a:srgbClr val="000000">
                <a:alpha val="50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88" y="4943754"/>
            <a:ext cx="1028571" cy="1440000"/>
          </a:xfrm>
          <a:prstGeom prst="rect">
            <a:avLst/>
          </a:prstGeom>
          <a:effectLst>
            <a:outerShdw blurRad="165100" dist="76200" dir="2700000" algn="ctr" rotWithShape="0">
              <a:srgbClr val="000000">
                <a:alpha val="50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68" y="1519048"/>
            <a:ext cx="1102629" cy="1440000"/>
          </a:xfrm>
          <a:prstGeom prst="rect">
            <a:avLst/>
          </a:prstGeom>
          <a:effectLst>
            <a:outerShdw blurRad="165100" dist="76200" dir="2700000" algn="ctr" rotWithShape="0">
              <a:srgbClr val="000000">
                <a:alpha val="50000"/>
              </a:srgbClr>
            </a:outerShdw>
          </a:effec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191" y="3209336"/>
            <a:ext cx="1018868" cy="1440000"/>
          </a:xfrm>
          <a:prstGeom prst="rect">
            <a:avLst/>
          </a:prstGeom>
          <a:noFill/>
          <a:ln>
            <a:noFill/>
          </a:ln>
          <a:effectLst>
            <a:outerShdw blurRad="165100" dist="76200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54477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131840" y="3179673"/>
            <a:ext cx="2880320" cy="426646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300" dirty="0" smtClean="0">
                <a:solidFill>
                  <a:schemeClr val="tx2"/>
                </a:solidFill>
                <a:latin typeface="Gill Sans MT" pitchFamily="34" charset="0"/>
              </a:rPr>
              <a:t>Remittances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0825" y="1998497"/>
            <a:ext cx="2881015" cy="395869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INTEGRATION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31840" y="2006954"/>
            <a:ext cx="2880320" cy="395869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TRANSNATIONALISM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12160" y="1998495"/>
            <a:ext cx="2869319" cy="395869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DEVELOPMENT</a:t>
            </a:r>
          </a:p>
        </p:txBody>
      </p:sp>
      <p:sp>
        <p:nvSpPr>
          <p:cNvPr id="30" name="Title 2"/>
          <p:cNvSpPr>
            <a:spLocks noGrp="1"/>
          </p:cNvSpPr>
          <p:nvPr>
            <p:ph type="title"/>
          </p:nvPr>
        </p:nvSpPr>
        <p:spPr>
          <a:xfrm>
            <a:off x="250825" y="0"/>
            <a:ext cx="8642350" cy="1071546"/>
          </a:xfrm>
        </p:spPr>
        <p:txBody>
          <a:bodyPr/>
          <a:lstStyle/>
          <a:p>
            <a:r>
              <a:rPr lang="en-GB" dirty="0" smtClean="0"/>
              <a:t>Remittances </a:t>
            </a:r>
            <a:endParaRPr lang="en-GB" dirty="0"/>
          </a:p>
        </p:txBody>
      </p:sp>
      <p:grpSp>
        <p:nvGrpSpPr>
          <p:cNvPr id="31" name="Group 30"/>
          <p:cNvGrpSpPr/>
          <p:nvPr/>
        </p:nvGrpSpPr>
        <p:grpSpPr>
          <a:xfrm>
            <a:off x="3707905" y="-1"/>
            <a:ext cx="5448873" cy="6858001"/>
            <a:chOff x="3707905" y="-1"/>
            <a:chExt cx="5448873" cy="6858001"/>
          </a:xfrm>
        </p:grpSpPr>
        <p:pic>
          <p:nvPicPr>
            <p:cNvPr id="3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707905" y="1071546"/>
              <a:ext cx="5448873" cy="57864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3" name="Picture 2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21"/>
            <a:stretch/>
          </p:blipFill>
          <p:spPr bwMode="auto">
            <a:xfrm>
              <a:off x="3707905" y="-1"/>
              <a:ext cx="5448873" cy="1150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4" name="TextBox 33"/>
            <p:cNvSpPr txBox="1"/>
            <p:nvPr/>
          </p:nvSpPr>
          <p:spPr>
            <a:xfrm>
              <a:off x="3707905" y="2348880"/>
              <a:ext cx="5436095" cy="2050168"/>
            </a:xfrm>
            <a:prstGeom prst="rect">
              <a:avLst/>
            </a:prstGeom>
            <a:noFill/>
          </p:spPr>
          <p:txBody>
            <a:bodyPr wrap="square" lIns="36000" tIns="36000" rIns="36000" bIns="36000" rtlCol="0" anchor="ctr" anchorCtr="0">
              <a:spAutoFit/>
            </a:bodyPr>
            <a:lstStyle/>
            <a:p>
              <a:pPr algn="ctr"/>
              <a:r>
                <a:rPr lang="en-GB" sz="3300" dirty="0" smtClean="0">
                  <a:solidFill>
                    <a:schemeClr val="bg1"/>
                  </a:solidFill>
                  <a:latin typeface="+mj-lt"/>
                </a:rPr>
                <a:t>Remittances from Immigrants in Norway</a:t>
              </a:r>
            </a:p>
            <a:p>
              <a:pPr algn="ctr">
                <a:lnSpc>
                  <a:spcPct val="150000"/>
                </a:lnSpc>
                <a:spcBef>
                  <a:spcPts val="1200"/>
                </a:spcBef>
              </a:pPr>
              <a:r>
                <a:rPr lang="en-GB" sz="2100" dirty="0" smtClean="0">
                  <a:solidFill>
                    <a:schemeClr val="bg1"/>
                  </a:solidFill>
                </a:rPr>
                <a:t>Research Council of Norway</a:t>
              </a:r>
            </a:p>
            <a:p>
              <a:pPr algn="ctr"/>
              <a:r>
                <a:rPr lang="en-GB" sz="2100" dirty="0" smtClean="0">
                  <a:solidFill>
                    <a:schemeClr val="bg1"/>
                  </a:solidFill>
                </a:rPr>
                <a:t>2007</a:t>
              </a:r>
              <a:r>
                <a:rPr lang="en-GB" sz="2100" dirty="0" smtClean="0">
                  <a:solidFill>
                    <a:schemeClr val="bg1"/>
                  </a:solidFill>
                  <a:sym typeface="Symbol"/>
                </a:rPr>
                <a:t>2012</a:t>
              </a:r>
              <a:endParaRPr lang="en-GB" sz="2100" dirty="0" smtClean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499043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 L 0.59983 0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50825" y="1998497"/>
            <a:ext cx="2881015" cy="395869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INTEGRATION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31840" y="2006954"/>
            <a:ext cx="2880320" cy="395869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TRANSNATIONALISM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12160" y="1998495"/>
            <a:ext cx="2869319" cy="395869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DEVELOPMENT</a:t>
            </a:r>
          </a:p>
        </p:txBody>
      </p:sp>
      <p:sp>
        <p:nvSpPr>
          <p:cNvPr id="10" name="Freeform 9"/>
          <p:cNvSpPr/>
          <p:nvPr/>
        </p:nvSpPr>
        <p:spPr>
          <a:xfrm>
            <a:off x="251927" y="1259633"/>
            <a:ext cx="2731483" cy="4189445"/>
          </a:xfrm>
          <a:custGeom>
            <a:avLst/>
            <a:gdLst>
              <a:gd name="connsiteX0" fmla="*/ 2864497 w 2864497"/>
              <a:gd name="connsiteY0" fmla="*/ 0 h 4189445"/>
              <a:gd name="connsiteX1" fmla="*/ 2146040 w 2864497"/>
              <a:gd name="connsiteY1" fmla="*/ 2892489 h 4189445"/>
              <a:gd name="connsiteX2" fmla="*/ 0 w 2864497"/>
              <a:gd name="connsiteY2" fmla="*/ 4189445 h 4189445"/>
              <a:gd name="connsiteX0" fmla="*/ 2864497 w 2864497"/>
              <a:gd name="connsiteY0" fmla="*/ 0 h 4189445"/>
              <a:gd name="connsiteX1" fmla="*/ 2146040 w 2864497"/>
              <a:gd name="connsiteY1" fmla="*/ 2892489 h 4189445"/>
              <a:gd name="connsiteX2" fmla="*/ 0 w 2864497"/>
              <a:gd name="connsiteY2" fmla="*/ 4189445 h 4189445"/>
              <a:gd name="connsiteX0" fmla="*/ 2864497 w 2864934"/>
              <a:gd name="connsiteY0" fmla="*/ 0 h 4189445"/>
              <a:gd name="connsiteX1" fmla="*/ 2146040 w 2864934"/>
              <a:gd name="connsiteY1" fmla="*/ 2892489 h 4189445"/>
              <a:gd name="connsiteX2" fmla="*/ 0 w 2864934"/>
              <a:gd name="connsiteY2" fmla="*/ 4189445 h 4189445"/>
              <a:gd name="connsiteX0" fmla="*/ 2864497 w 2864934"/>
              <a:gd name="connsiteY0" fmla="*/ 0 h 4189445"/>
              <a:gd name="connsiteX1" fmla="*/ 2146040 w 2864934"/>
              <a:gd name="connsiteY1" fmla="*/ 2892489 h 4189445"/>
              <a:gd name="connsiteX2" fmla="*/ 0 w 2864934"/>
              <a:gd name="connsiteY2" fmla="*/ 4189445 h 4189445"/>
              <a:gd name="connsiteX0" fmla="*/ 2864497 w 2864497"/>
              <a:gd name="connsiteY0" fmla="*/ 0 h 4189445"/>
              <a:gd name="connsiteX1" fmla="*/ 0 w 2864497"/>
              <a:gd name="connsiteY1" fmla="*/ 4189445 h 4189445"/>
              <a:gd name="connsiteX0" fmla="*/ 2864497 w 2864497"/>
              <a:gd name="connsiteY0" fmla="*/ 0 h 4189445"/>
              <a:gd name="connsiteX1" fmla="*/ 0 w 2864497"/>
              <a:gd name="connsiteY1" fmla="*/ 4189445 h 4189445"/>
              <a:gd name="connsiteX0" fmla="*/ 2864497 w 2864635"/>
              <a:gd name="connsiteY0" fmla="*/ 0 h 4189445"/>
              <a:gd name="connsiteX1" fmla="*/ 0 w 2864635"/>
              <a:gd name="connsiteY1" fmla="*/ 4189445 h 4189445"/>
              <a:gd name="connsiteX0" fmla="*/ 2444619 w 2444821"/>
              <a:gd name="connsiteY0" fmla="*/ 0 h 4189445"/>
              <a:gd name="connsiteX1" fmla="*/ 0 w 2444821"/>
              <a:gd name="connsiteY1" fmla="*/ 4189445 h 4189445"/>
              <a:gd name="connsiteX0" fmla="*/ 2444619 w 2731483"/>
              <a:gd name="connsiteY0" fmla="*/ 0 h 4189445"/>
              <a:gd name="connsiteX1" fmla="*/ 0 w 2731483"/>
              <a:gd name="connsiteY1" fmla="*/ 4189445 h 4189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31483" h="4189445">
                <a:moveTo>
                  <a:pt x="2444619" y="0"/>
                </a:moveTo>
                <a:cubicBezTo>
                  <a:pt x="3458545" y="2665445"/>
                  <a:pt x="1579983" y="4183224"/>
                  <a:pt x="0" y="4189445"/>
                </a:cubicBezTo>
              </a:path>
            </a:pathLst>
          </a:custGeom>
          <a:noFill/>
          <a:ln w="38100">
            <a:solidFill>
              <a:srgbClr val="CA9C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Freeform 10"/>
          <p:cNvSpPr/>
          <p:nvPr/>
        </p:nvSpPr>
        <p:spPr>
          <a:xfrm>
            <a:off x="6084168" y="1275994"/>
            <a:ext cx="1668613" cy="5393094"/>
          </a:xfrm>
          <a:custGeom>
            <a:avLst/>
            <a:gdLst>
              <a:gd name="connsiteX0" fmla="*/ 0 w 2547257"/>
              <a:gd name="connsiteY0" fmla="*/ 0 h 4889240"/>
              <a:gd name="connsiteX1" fmla="*/ 2547257 w 2547257"/>
              <a:gd name="connsiteY1" fmla="*/ 4889240 h 4889240"/>
              <a:gd name="connsiteX2" fmla="*/ 2547257 w 2547257"/>
              <a:gd name="connsiteY2" fmla="*/ 4889240 h 4889240"/>
              <a:gd name="connsiteX0" fmla="*/ 0 w 2547257"/>
              <a:gd name="connsiteY0" fmla="*/ 0 h 4889240"/>
              <a:gd name="connsiteX1" fmla="*/ 2547257 w 2547257"/>
              <a:gd name="connsiteY1" fmla="*/ 4889240 h 4889240"/>
              <a:gd name="connsiteX2" fmla="*/ 2547257 w 2547257"/>
              <a:gd name="connsiteY2" fmla="*/ 4889240 h 4889240"/>
              <a:gd name="connsiteX0" fmla="*/ 0 w 2595725"/>
              <a:gd name="connsiteY0" fmla="*/ 0 h 5389526"/>
              <a:gd name="connsiteX1" fmla="*/ 2547257 w 2595725"/>
              <a:gd name="connsiteY1" fmla="*/ 4889240 h 5389526"/>
              <a:gd name="connsiteX2" fmla="*/ 1595534 w 2595725"/>
              <a:gd name="connsiteY2" fmla="*/ 5327779 h 5389526"/>
              <a:gd name="connsiteX0" fmla="*/ 0 w 1595534"/>
              <a:gd name="connsiteY0" fmla="*/ 0 h 5327779"/>
              <a:gd name="connsiteX1" fmla="*/ 1595534 w 1595534"/>
              <a:gd name="connsiteY1" fmla="*/ 5327779 h 5327779"/>
              <a:gd name="connsiteX0" fmla="*/ 0 w 1502228"/>
              <a:gd name="connsiteY0" fmla="*/ 0 h 5393094"/>
              <a:gd name="connsiteX1" fmla="*/ 1502228 w 1502228"/>
              <a:gd name="connsiteY1" fmla="*/ 5393094 h 5393094"/>
              <a:gd name="connsiteX0" fmla="*/ 0 w 1596317"/>
              <a:gd name="connsiteY0" fmla="*/ 0 h 5393094"/>
              <a:gd name="connsiteX1" fmla="*/ 1502228 w 1596317"/>
              <a:gd name="connsiteY1" fmla="*/ 5393094 h 5393094"/>
              <a:gd name="connsiteX0" fmla="*/ 108035 w 1668613"/>
              <a:gd name="connsiteY0" fmla="*/ 0 h 5393094"/>
              <a:gd name="connsiteX1" fmla="*/ 1610263 w 1668613"/>
              <a:gd name="connsiteY1" fmla="*/ 5393094 h 5393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68613" h="5393094">
                <a:moveTo>
                  <a:pt x="108035" y="0"/>
                </a:moveTo>
                <a:cubicBezTo>
                  <a:pt x="-557549" y="3159968"/>
                  <a:pt x="2089235" y="3343470"/>
                  <a:pt x="1610263" y="5393094"/>
                </a:cubicBezTo>
              </a:path>
            </a:pathLst>
          </a:cu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4" name="Group 13"/>
          <p:cNvGrpSpPr/>
          <p:nvPr/>
        </p:nvGrpSpPr>
        <p:grpSpPr>
          <a:xfrm rot="16200000">
            <a:off x="1835696" y="3327857"/>
            <a:ext cx="864096" cy="288032"/>
            <a:chOff x="3275856" y="3861048"/>
            <a:chExt cx="864096" cy="288032"/>
          </a:xfrm>
          <a:solidFill>
            <a:schemeClr val="accent1"/>
          </a:solidFill>
        </p:grpSpPr>
        <p:sp>
          <p:nvSpPr>
            <p:cNvPr id="12" name="Flowchart: Delay 11"/>
            <p:cNvSpPr/>
            <p:nvPr/>
          </p:nvSpPr>
          <p:spPr>
            <a:xfrm>
              <a:off x="3275856" y="3861048"/>
              <a:ext cx="576064" cy="288032"/>
            </a:xfrm>
            <a:prstGeom prst="flowChartDelay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Flowchart: Connector 12"/>
            <p:cNvSpPr/>
            <p:nvPr/>
          </p:nvSpPr>
          <p:spPr>
            <a:xfrm>
              <a:off x="3851920" y="3861048"/>
              <a:ext cx="288032" cy="288032"/>
            </a:xfrm>
            <a:prstGeom prst="flowChartConnector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7" name="Group 46"/>
          <p:cNvGrpSpPr/>
          <p:nvPr/>
        </p:nvGrpSpPr>
        <p:grpSpPr>
          <a:xfrm flipH="1">
            <a:off x="691530" y="2820874"/>
            <a:ext cx="1280765" cy="1144244"/>
            <a:chOff x="357640" y="2916837"/>
            <a:chExt cx="1280765" cy="1144244"/>
          </a:xfrm>
        </p:grpSpPr>
        <p:grpSp>
          <p:nvGrpSpPr>
            <p:cNvPr id="15" name="Group 14"/>
            <p:cNvGrpSpPr/>
            <p:nvPr/>
          </p:nvGrpSpPr>
          <p:grpSpPr>
            <a:xfrm rot="16200000">
              <a:off x="173304" y="3118169"/>
              <a:ext cx="553009" cy="184337"/>
              <a:chOff x="3275856" y="3861048"/>
              <a:chExt cx="864096" cy="288032"/>
            </a:xfrm>
            <a:solidFill>
              <a:srgbClr val="E6D0E2"/>
            </a:solidFill>
          </p:grpSpPr>
          <p:sp>
            <p:nvSpPr>
              <p:cNvPr id="16" name="Flowchart: Delay 15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7" name="Flowchart: Connector 16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 rot="16200000">
              <a:off x="418517" y="3285802"/>
              <a:ext cx="737931" cy="245977"/>
              <a:chOff x="3275856" y="3861048"/>
              <a:chExt cx="864096" cy="288032"/>
            </a:xfrm>
            <a:solidFill>
              <a:srgbClr val="DBBBD6"/>
            </a:solidFill>
          </p:grpSpPr>
          <p:sp>
            <p:nvSpPr>
              <p:cNvPr id="19" name="Flowchart: Delay 18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0" name="Flowchart: Connector 19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 rot="16200000">
              <a:off x="1062341" y="3485017"/>
              <a:ext cx="864096" cy="288032"/>
              <a:chOff x="3275856" y="3861048"/>
              <a:chExt cx="864096" cy="288032"/>
            </a:xfrm>
            <a:solidFill>
              <a:srgbClr val="CA9CC3"/>
            </a:solidFill>
          </p:grpSpPr>
          <p:sp>
            <p:nvSpPr>
              <p:cNvPr id="22" name="Flowchart: Delay 21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3" name="Flowchart: Connector 22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 rot="16200000">
              <a:off x="777936" y="3162814"/>
              <a:ext cx="737931" cy="245977"/>
              <a:chOff x="3275856" y="3861048"/>
              <a:chExt cx="864096" cy="288032"/>
            </a:xfrm>
            <a:solidFill>
              <a:srgbClr val="DBBBD6"/>
            </a:solidFill>
          </p:grpSpPr>
          <p:sp>
            <p:nvSpPr>
              <p:cNvPr id="25" name="Flowchart: Delay 24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6" name="Flowchart: Connector 25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sp>
        <p:nvSpPr>
          <p:cNvPr id="27" name="Right Brace 26"/>
          <p:cNvSpPr/>
          <p:nvPr/>
        </p:nvSpPr>
        <p:spPr>
          <a:xfrm rot="16200000" flipV="1">
            <a:off x="1547874" y="1415041"/>
            <a:ext cx="288032" cy="2299828"/>
          </a:xfrm>
          <a:prstGeom prst="rightBrace">
            <a:avLst>
              <a:gd name="adj1" fmla="val 34249"/>
              <a:gd name="adj2" fmla="val 50000"/>
            </a:avLst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251940" y="1124744"/>
            <a:ext cx="2879900" cy="565146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3200" i="1" dirty="0" smtClean="0">
                <a:solidFill>
                  <a:srgbClr val="CA9CC3"/>
                </a:solidFill>
                <a:latin typeface="+mj-lt"/>
              </a:rPr>
              <a:t>Norway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013275" y="1129815"/>
            <a:ext cx="2879900" cy="565146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3200" i="1" dirty="0" smtClean="0">
                <a:solidFill>
                  <a:schemeClr val="accent1"/>
                </a:solidFill>
                <a:latin typeface="+mj-lt"/>
              </a:rPr>
              <a:t>Pakistan</a:t>
            </a:r>
          </a:p>
        </p:txBody>
      </p:sp>
      <p:sp>
        <p:nvSpPr>
          <p:cNvPr id="30" name="Right Brace 29"/>
          <p:cNvSpPr/>
          <p:nvPr/>
        </p:nvSpPr>
        <p:spPr>
          <a:xfrm rot="16200000" flipV="1">
            <a:off x="7309209" y="1415041"/>
            <a:ext cx="288032" cy="2299828"/>
          </a:xfrm>
          <a:prstGeom prst="rightBrace">
            <a:avLst>
              <a:gd name="adj1" fmla="val 34249"/>
              <a:gd name="adj2" fmla="val 50000"/>
            </a:avLst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31" name="Group 30"/>
          <p:cNvGrpSpPr/>
          <p:nvPr/>
        </p:nvGrpSpPr>
        <p:grpSpPr>
          <a:xfrm rot="16200000">
            <a:off x="6453287" y="3341001"/>
            <a:ext cx="864096" cy="288032"/>
            <a:chOff x="3275856" y="3861048"/>
            <a:chExt cx="864096" cy="288032"/>
          </a:xfrm>
          <a:solidFill>
            <a:schemeClr val="accent1"/>
          </a:solidFill>
        </p:grpSpPr>
        <p:sp>
          <p:nvSpPr>
            <p:cNvPr id="32" name="Flowchart: Delay 31"/>
            <p:cNvSpPr/>
            <p:nvPr/>
          </p:nvSpPr>
          <p:spPr>
            <a:xfrm>
              <a:off x="3275856" y="3861048"/>
              <a:ext cx="576064" cy="288032"/>
            </a:xfrm>
            <a:prstGeom prst="flowChartDelay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3" name="Flowchart: Connector 32"/>
            <p:cNvSpPr/>
            <p:nvPr/>
          </p:nvSpPr>
          <p:spPr>
            <a:xfrm>
              <a:off x="3851920" y="3861048"/>
              <a:ext cx="288032" cy="288032"/>
            </a:xfrm>
            <a:prstGeom prst="flowChartConnector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433205" y="2889481"/>
            <a:ext cx="1169934" cy="1125001"/>
            <a:chOff x="7433205" y="2889481"/>
            <a:chExt cx="1169934" cy="1125001"/>
          </a:xfrm>
        </p:grpSpPr>
        <p:sp>
          <p:nvSpPr>
            <p:cNvPr id="35" name="Flowchart: Delay 34"/>
            <p:cNvSpPr/>
            <p:nvPr/>
          </p:nvSpPr>
          <p:spPr>
            <a:xfrm rot="5400000" flipH="1">
              <a:off x="7704032" y="3165984"/>
              <a:ext cx="368673" cy="184337"/>
            </a:xfrm>
            <a:prstGeom prst="flowChartDelay">
              <a:avLst/>
            </a:prstGeom>
            <a:solidFill>
              <a:schemeClr val="accent4">
                <a:lumMod val="60000"/>
                <a:lumOff val="4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Flowchart: Connector 35"/>
            <p:cNvSpPr/>
            <p:nvPr/>
          </p:nvSpPr>
          <p:spPr>
            <a:xfrm rot="5400000" flipH="1">
              <a:off x="7796200" y="2889480"/>
              <a:ext cx="184336" cy="184337"/>
            </a:xfrm>
            <a:prstGeom prst="flowChartConnector">
              <a:avLst/>
            </a:prstGeom>
            <a:solidFill>
              <a:schemeClr val="accent4">
                <a:lumMod val="60000"/>
                <a:lumOff val="4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Flowchart: Delay 40"/>
            <p:cNvSpPr/>
            <p:nvPr/>
          </p:nvSpPr>
          <p:spPr>
            <a:xfrm rot="5400000" flipH="1">
              <a:off x="7289189" y="3582434"/>
              <a:ext cx="576064" cy="288032"/>
            </a:xfrm>
            <a:prstGeom prst="flowChartDelay">
              <a:avLst/>
            </a:prstGeom>
            <a:solidFill>
              <a:schemeClr val="accent4">
                <a:lumMod val="75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Flowchart: Connector 41"/>
            <p:cNvSpPr/>
            <p:nvPr/>
          </p:nvSpPr>
          <p:spPr>
            <a:xfrm rot="5400000" flipH="1">
              <a:off x="7433205" y="3150386"/>
              <a:ext cx="288032" cy="288032"/>
            </a:xfrm>
            <a:prstGeom prst="flowChartConnector">
              <a:avLst/>
            </a:prstGeom>
            <a:solidFill>
              <a:schemeClr val="accent4">
                <a:lumMod val="75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Flowchart: Delay 43"/>
            <p:cNvSpPr/>
            <p:nvPr/>
          </p:nvSpPr>
          <p:spPr>
            <a:xfrm rot="5400000" flipH="1">
              <a:off x="7907317" y="3340999"/>
              <a:ext cx="491954" cy="245977"/>
            </a:xfrm>
            <a:prstGeom prst="flowChartDelay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Flowchart: Connector 44"/>
            <p:cNvSpPr/>
            <p:nvPr/>
          </p:nvSpPr>
          <p:spPr>
            <a:xfrm rot="5400000" flipH="1">
              <a:off x="8030305" y="2972034"/>
              <a:ext cx="245977" cy="245977"/>
            </a:xfrm>
            <a:prstGeom prst="flowChartConnector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9" name="Flowchart: Delay 48"/>
            <p:cNvSpPr/>
            <p:nvPr/>
          </p:nvSpPr>
          <p:spPr>
            <a:xfrm rot="5400000" flipH="1">
              <a:off x="8326634" y="3258152"/>
              <a:ext cx="368673" cy="184337"/>
            </a:xfrm>
            <a:prstGeom prst="flowChartDelay">
              <a:avLst/>
            </a:prstGeom>
            <a:solidFill>
              <a:schemeClr val="accent4">
                <a:lumMod val="60000"/>
                <a:lumOff val="4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0" name="Flowchart: Connector 49"/>
            <p:cNvSpPr/>
            <p:nvPr/>
          </p:nvSpPr>
          <p:spPr>
            <a:xfrm rot="5400000" flipH="1">
              <a:off x="8418802" y="2981648"/>
              <a:ext cx="184336" cy="184337"/>
            </a:xfrm>
            <a:prstGeom prst="flowChartConnector">
              <a:avLst/>
            </a:prstGeom>
            <a:solidFill>
              <a:schemeClr val="accent4">
                <a:lumMod val="60000"/>
                <a:lumOff val="4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51" name="Right Brace 50"/>
          <p:cNvSpPr/>
          <p:nvPr/>
        </p:nvSpPr>
        <p:spPr>
          <a:xfrm rot="16200000" flipV="1">
            <a:off x="4427984" y="317590"/>
            <a:ext cx="288032" cy="5040560"/>
          </a:xfrm>
          <a:prstGeom prst="rightBrace">
            <a:avLst>
              <a:gd name="adj1" fmla="val 34249"/>
              <a:gd name="adj2" fmla="val 50000"/>
            </a:avLst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Title 2"/>
          <p:cNvSpPr>
            <a:spLocks noGrp="1"/>
          </p:cNvSpPr>
          <p:nvPr>
            <p:ph type="title"/>
          </p:nvPr>
        </p:nvSpPr>
        <p:spPr>
          <a:xfrm>
            <a:off x="250825" y="0"/>
            <a:ext cx="8642350" cy="1071546"/>
          </a:xfrm>
        </p:spPr>
        <p:txBody>
          <a:bodyPr/>
          <a:lstStyle/>
          <a:p>
            <a:r>
              <a:rPr lang="en-GB" dirty="0" smtClean="0"/>
              <a:t>Remittances </a:t>
            </a:r>
            <a:endParaRPr lang="en-GB" dirty="0"/>
          </a:p>
        </p:txBody>
      </p:sp>
      <p:sp>
        <p:nvSpPr>
          <p:cNvPr id="46" name="Freeform 45"/>
          <p:cNvSpPr/>
          <p:nvPr/>
        </p:nvSpPr>
        <p:spPr>
          <a:xfrm>
            <a:off x="2547257" y="3750906"/>
            <a:ext cx="3834881" cy="563114"/>
          </a:xfrm>
          <a:custGeom>
            <a:avLst/>
            <a:gdLst>
              <a:gd name="connsiteX0" fmla="*/ 0 w 4058816"/>
              <a:gd name="connsiteY0" fmla="*/ 0 h 550506"/>
              <a:gd name="connsiteX1" fmla="*/ 1987421 w 4058816"/>
              <a:gd name="connsiteY1" fmla="*/ 550506 h 550506"/>
              <a:gd name="connsiteX2" fmla="*/ 4058816 w 4058816"/>
              <a:gd name="connsiteY2" fmla="*/ 0 h 550506"/>
              <a:gd name="connsiteX3" fmla="*/ 4058816 w 4058816"/>
              <a:gd name="connsiteY3" fmla="*/ 0 h 550506"/>
              <a:gd name="connsiteX0" fmla="*/ 0 w 4180149"/>
              <a:gd name="connsiteY0" fmla="*/ 1934 h 552440"/>
              <a:gd name="connsiteX1" fmla="*/ 1987421 w 4180149"/>
              <a:gd name="connsiteY1" fmla="*/ 552440 h 552440"/>
              <a:gd name="connsiteX2" fmla="*/ 4058816 w 4180149"/>
              <a:gd name="connsiteY2" fmla="*/ 1934 h 552440"/>
              <a:gd name="connsiteX3" fmla="*/ 3918857 w 4180149"/>
              <a:gd name="connsiteY3" fmla="*/ 384489 h 552440"/>
              <a:gd name="connsiteX0" fmla="*/ 0 w 3991801"/>
              <a:gd name="connsiteY0" fmla="*/ 0 h 550995"/>
              <a:gd name="connsiteX1" fmla="*/ 1987421 w 3991801"/>
              <a:gd name="connsiteY1" fmla="*/ 550506 h 550995"/>
              <a:gd name="connsiteX2" fmla="*/ 3788228 w 3991801"/>
              <a:gd name="connsiteY2" fmla="*/ 102636 h 550995"/>
              <a:gd name="connsiteX3" fmla="*/ 3918857 w 3991801"/>
              <a:gd name="connsiteY3" fmla="*/ 382555 h 550995"/>
              <a:gd name="connsiteX0" fmla="*/ 0 w 3788228"/>
              <a:gd name="connsiteY0" fmla="*/ 0 h 550995"/>
              <a:gd name="connsiteX1" fmla="*/ 1987421 w 3788228"/>
              <a:gd name="connsiteY1" fmla="*/ 550506 h 550995"/>
              <a:gd name="connsiteX2" fmla="*/ 3788228 w 3788228"/>
              <a:gd name="connsiteY2" fmla="*/ 102636 h 550995"/>
              <a:gd name="connsiteX0" fmla="*/ 0 w 3834881"/>
              <a:gd name="connsiteY0" fmla="*/ 0 h 550823"/>
              <a:gd name="connsiteX1" fmla="*/ 1987421 w 3834881"/>
              <a:gd name="connsiteY1" fmla="*/ 550506 h 550823"/>
              <a:gd name="connsiteX2" fmla="*/ 3834881 w 3834881"/>
              <a:gd name="connsiteY2" fmla="*/ 83975 h 550823"/>
              <a:gd name="connsiteX0" fmla="*/ 0 w 3834881"/>
              <a:gd name="connsiteY0" fmla="*/ 0 h 551544"/>
              <a:gd name="connsiteX1" fmla="*/ 1987421 w 3834881"/>
              <a:gd name="connsiteY1" fmla="*/ 550506 h 551544"/>
              <a:gd name="connsiteX2" fmla="*/ 3834881 w 3834881"/>
              <a:gd name="connsiteY2" fmla="*/ 83975 h 551544"/>
              <a:gd name="connsiteX0" fmla="*/ 0 w 3834881"/>
              <a:gd name="connsiteY0" fmla="*/ 0 h 83975"/>
              <a:gd name="connsiteX1" fmla="*/ 3834881 w 3834881"/>
              <a:gd name="connsiteY1" fmla="*/ 83975 h 83975"/>
              <a:gd name="connsiteX0" fmla="*/ 0 w 3834881"/>
              <a:gd name="connsiteY0" fmla="*/ 0 h 438175"/>
              <a:gd name="connsiteX1" fmla="*/ 3834881 w 3834881"/>
              <a:gd name="connsiteY1" fmla="*/ 83975 h 438175"/>
              <a:gd name="connsiteX0" fmla="*/ 0 w 3834881"/>
              <a:gd name="connsiteY0" fmla="*/ 0 h 575859"/>
              <a:gd name="connsiteX1" fmla="*/ 3834881 w 3834881"/>
              <a:gd name="connsiteY1" fmla="*/ 83975 h 575859"/>
              <a:gd name="connsiteX0" fmla="*/ 0 w 3834881"/>
              <a:gd name="connsiteY0" fmla="*/ 0 h 578775"/>
              <a:gd name="connsiteX1" fmla="*/ 3834881 w 3834881"/>
              <a:gd name="connsiteY1" fmla="*/ 83975 h 578775"/>
              <a:gd name="connsiteX0" fmla="*/ 0 w 3834881"/>
              <a:gd name="connsiteY0" fmla="*/ 0 h 563114"/>
              <a:gd name="connsiteX1" fmla="*/ 3834881 w 3834881"/>
              <a:gd name="connsiteY1" fmla="*/ 83975 h 563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834881" h="563114">
                <a:moveTo>
                  <a:pt x="0" y="0"/>
                </a:moveTo>
                <a:cubicBezTo>
                  <a:pt x="774441" y="569167"/>
                  <a:pt x="2276668" y="877078"/>
                  <a:pt x="3834881" y="83975"/>
                </a:cubicBezTo>
              </a:path>
            </a:pathLst>
          </a:custGeom>
          <a:noFill/>
          <a:ln w="50800">
            <a:solidFill>
              <a:schemeClr val="tx1"/>
            </a:solidFill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3" name="Group 7"/>
          <p:cNvGrpSpPr/>
          <p:nvPr/>
        </p:nvGrpSpPr>
        <p:grpSpPr>
          <a:xfrm>
            <a:off x="3556431" y="3988363"/>
            <a:ext cx="1735649" cy="962073"/>
            <a:chOff x="3643884" y="2982468"/>
            <a:chExt cx="2161032" cy="1197864"/>
          </a:xfrm>
        </p:grpSpPr>
        <p:pic>
          <p:nvPicPr>
            <p:cNvPr id="54" name="Picture 53" descr="200-seddel (modified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43884" y="2982468"/>
              <a:ext cx="1856232" cy="89306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55" name="Picture 54" descr="200-seddel (modified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21072447">
              <a:off x="3796284" y="3134868"/>
              <a:ext cx="1856232" cy="89306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56" name="Picture 55" descr="200-seddel (modified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439323">
              <a:off x="3948684" y="3287268"/>
              <a:ext cx="1856232" cy="89306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48" name="TextBox 47"/>
          <p:cNvSpPr txBox="1"/>
          <p:nvPr/>
        </p:nvSpPr>
        <p:spPr>
          <a:xfrm>
            <a:off x="3131840" y="3179673"/>
            <a:ext cx="2880320" cy="426646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300" dirty="0" smtClean="0">
                <a:solidFill>
                  <a:schemeClr val="tx2"/>
                </a:solidFill>
                <a:latin typeface="Gill Sans MT" pitchFamily="34" charset="0"/>
              </a:rPr>
              <a:t>Remittances</a:t>
            </a:r>
          </a:p>
        </p:txBody>
      </p:sp>
    </p:spTree>
    <p:extLst>
      <p:ext uri="{BB962C8B-B14F-4D97-AF65-F5344CB8AC3E}">
        <p14:creationId xmlns:p14="http://schemas.microsoft.com/office/powerpoint/2010/main" val="13744799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51" grpId="0" animBg="1"/>
      <p:bldP spid="4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Remittances and transnationalism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131840" y="2006954"/>
            <a:ext cx="2880320" cy="395869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TRANSNATIONALISM </a:t>
            </a:r>
          </a:p>
        </p:txBody>
      </p:sp>
      <p:grpSp>
        <p:nvGrpSpPr>
          <p:cNvPr id="6" name="Group 5"/>
          <p:cNvGrpSpPr/>
          <p:nvPr/>
        </p:nvGrpSpPr>
        <p:grpSpPr>
          <a:xfrm rot="16200000">
            <a:off x="1835696" y="3327857"/>
            <a:ext cx="864096" cy="288032"/>
            <a:chOff x="3275856" y="3861048"/>
            <a:chExt cx="864096" cy="288032"/>
          </a:xfrm>
          <a:solidFill>
            <a:schemeClr val="accent1"/>
          </a:solidFill>
        </p:grpSpPr>
        <p:sp>
          <p:nvSpPr>
            <p:cNvPr id="7" name="Flowchart: Delay 6"/>
            <p:cNvSpPr/>
            <p:nvPr/>
          </p:nvSpPr>
          <p:spPr>
            <a:xfrm>
              <a:off x="3275856" y="3861048"/>
              <a:ext cx="576064" cy="288032"/>
            </a:xfrm>
            <a:prstGeom prst="flowChartDelay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" name="Flowchart: Connector 7"/>
            <p:cNvSpPr/>
            <p:nvPr/>
          </p:nvSpPr>
          <p:spPr>
            <a:xfrm>
              <a:off x="3851920" y="3861048"/>
              <a:ext cx="288032" cy="288032"/>
            </a:xfrm>
            <a:prstGeom prst="flowChartConnector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9" name="Group 8"/>
          <p:cNvGrpSpPr/>
          <p:nvPr/>
        </p:nvGrpSpPr>
        <p:grpSpPr>
          <a:xfrm rot="16200000">
            <a:off x="6453287" y="3341001"/>
            <a:ext cx="864096" cy="288032"/>
            <a:chOff x="3275856" y="3861048"/>
            <a:chExt cx="864096" cy="288032"/>
          </a:xfrm>
          <a:solidFill>
            <a:schemeClr val="accent1"/>
          </a:solidFill>
        </p:grpSpPr>
        <p:sp>
          <p:nvSpPr>
            <p:cNvPr id="10" name="Flowchart: Delay 9"/>
            <p:cNvSpPr/>
            <p:nvPr/>
          </p:nvSpPr>
          <p:spPr>
            <a:xfrm>
              <a:off x="3275856" y="3861048"/>
              <a:ext cx="576064" cy="288032"/>
            </a:xfrm>
            <a:prstGeom prst="flowChartDelay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Flowchart: Connector 10"/>
            <p:cNvSpPr/>
            <p:nvPr/>
          </p:nvSpPr>
          <p:spPr>
            <a:xfrm>
              <a:off x="3851920" y="3861048"/>
              <a:ext cx="288032" cy="288032"/>
            </a:xfrm>
            <a:prstGeom prst="flowChartConnector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2" name="Right Brace 11"/>
          <p:cNvSpPr/>
          <p:nvPr/>
        </p:nvSpPr>
        <p:spPr>
          <a:xfrm rot="16200000" flipV="1">
            <a:off x="4427984" y="317590"/>
            <a:ext cx="288032" cy="5040560"/>
          </a:xfrm>
          <a:prstGeom prst="rightBrace">
            <a:avLst>
              <a:gd name="adj1" fmla="val 34249"/>
              <a:gd name="adj2" fmla="val 50000"/>
            </a:avLst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2843807" y="3429000"/>
            <a:ext cx="6049367" cy="3240088"/>
          </a:xfrm>
          <a:prstGeom prst="rect">
            <a:avLst/>
          </a:prstGeom>
        </p:spPr>
        <p:txBody>
          <a:bodyPr/>
          <a:lstStyle>
            <a:lvl1pPr marL="265113" indent="-265113" algn="l" defTabSz="914400" rtl="0" eaLnBrk="1" latinLnBrk="0" hangingPunct="1">
              <a:spcBef>
                <a:spcPct val="20000"/>
              </a:spcBef>
              <a:buClr>
                <a:srgbClr val="BBC5BA"/>
              </a:buClr>
              <a:buFont typeface="Arial" pitchFamily="34" charset="0"/>
              <a:buChar char="•"/>
              <a:defRPr sz="2300" kern="1200">
                <a:solidFill>
                  <a:srgbClr val="006A8D"/>
                </a:solidFill>
                <a:latin typeface="Gill Sans MT" pitchFamily="34" charset="0"/>
                <a:ea typeface="+mn-ea"/>
                <a:cs typeface="+mn-cs"/>
              </a:defRPr>
            </a:lvl1pPr>
            <a:lvl2pPr marL="539750" indent="-274638" algn="l" defTabSz="914400" rtl="0" eaLnBrk="1" latinLnBrk="0" hangingPunct="1">
              <a:spcBef>
                <a:spcPct val="20000"/>
              </a:spcBef>
              <a:buClr>
                <a:srgbClr val="BBC5BA"/>
              </a:buClr>
              <a:buFont typeface="Arial" pitchFamily="34" charset="0"/>
              <a:buChar char="–"/>
              <a:defRPr sz="2300" i="1" kern="1200">
                <a:solidFill>
                  <a:srgbClr val="46949D"/>
                </a:solidFill>
                <a:latin typeface="Gill Sans MT" pitchFamily="34" charset="0"/>
                <a:ea typeface="+mn-ea"/>
                <a:cs typeface="+mn-cs"/>
              </a:defRPr>
            </a:lvl2pPr>
            <a:lvl3pPr marL="804863" indent="-265113" algn="l" defTabSz="914400" rtl="0" eaLnBrk="1" latinLnBrk="0" hangingPunct="1">
              <a:spcBef>
                <a:spcPct val="20000"/>
              </a:spcBef>
              <a:buClr>
                <a:srgbClr val="BBC5BA"/>
              </a:buClr>
              <a:buFont typeface="Arial" pitchFamily="34" charset="0"/>
              <a:buChar char="•"/>
              <a:defRPr sz="2300" kern="1200">
                <a:solidFill>
                  <a:srgbClr val="85BBC3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1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Transnational practice</a:t>
            </a:r>
          </a:p>
          <a:p>
            <a:r>
              <a:rPr lang="en-GB" dirty="0" smtClean="0"/>
              <a:t>Senders and receivers</a:t>
            </a:r>
          </a:p>
          <a:p>
            <a:r>
              <a:rPr lang="en-GB" dirty="0" smtClean="0"/>
              <a:t>Moral dimensions</a:t>
            </a:r>
          </a:p>
          <a:p>
            <a:r>
              <a:rPr lang="en-GB" dirty="0" smtClean="0"/>
              <a:t>Change over time</a:t>
            </a:r>
          </a:p>
          <a:p>
            <a:r>
              <a:rPr lang="en-GB" dirty="0" smtClean="0"/>
              <a:t>Social remittances?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658942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Remittances and integration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50825" y="1998497"/>
            <a:ext cx="2881015" cy="395869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INTEGRATION</a:t>
            </a:r>
          </a:p>
        </p:txBody>
      </p:sp>
      <p:sp>
        <p:nvSpPr>
          <p:cNvPr id="6" name="Freeform 5"/>
          <p:cNvSpPr/>
          <p:nvPr/>
        </p:nvSpPr>
        <p:spPr>
          <a:xfrm>
            <a:off x="251927" y="1259633"/>
            <a:ext cx="2731483" cy="4189445"/>
          </a:xfrm>
          <a:custGeom>
            <a:avLst/>
            <a:gdLst>
              <a:gd name="connsiteX0" fmla="*/ 2864497 w 2864497"/>
              <a:gd name="connsiteY0" fmla="*/ 0 h 4189445"/>
              <a:gd name="connsiteX1" fmla="*/ 2146040 w 2864497"/>
              <a:gd name="connsiteY1" fmla="*/ 2892489 h 4189445"/>
              <a:gd name="connsiteX2" fmla="*/ 0 w 2864497"/>
              <a:gd name="connsiteY2" fmla="*/ 4189445 h 4189445"/>
              <a:gd name="connsiteX0" fmla="*/ 2864497 w 2864497"/>
              <a:gd name="connsiteY0" fmla="*/ 0 h 4189445"/>
              <a:gd name="connsiteX1" fmla="*/ 2146040 w 2864497"/>
              <a:gd name="connsiteY1" fmla="*/ 2892489 h 4189445"/>
              <a:gd name="connsiteX2" fmla="*/ 0 w 2864497"/>
              <a:gd name="connsiteY2" fmla="*/ 4189445 h 4189445"/>
              <a:gd name="connsiteX0" fmla="*/ 2864497 w 2864934"/>
              <a:gd name="connsiteY0" fmla="*/ 0 h 4189445"/>
              <a:gd name="connsiteX1" fmla="*/ 2146040 w 2864934"/>
              <a:gd name="connsiteY1" fmla="*/ 2892489 h 4189445"/>
              <a:gd name="connsiteX2" fmla="*/ 0 w 2864934"/>
              <a:gd name="connsiteY2" fmla="*/ 4189445 h 4189445"/>
              <a:gd name="connsiteX0" fmla="*/ 2864497 w 2864934"/>
              <a:gd name="connsiteY0" fmla="*/ 0 h 4189445"/>
              <a:gd name="connsiteX1" fmla="*/ 2146040 w 2864934"/>
              <a:gd name="connsiteY1" fmla="*/ 2892489 h 4189445"/>
              <a:gd name="connsiteX2" fmla="*/ 0 w 2864934"/>
              <a:gd name="connsiteY2" fmla="*/ 4189445 h 4189445"/>
              <a:gd name="connsiteX0" fmla="*/ 2864497 w 2864497"/>
              <a:gd name="connsiteY0" fmla="*/ 0 h 4189445"/>
              <a:gd name="connsiteX1" fmla="*/ 0 w 2864497"/>
              <a:gd name="connsiteY1" fmla="*/ 4189445 h 4189445"/>
              <a:gd name="connsiteX0" fmla="*/ 2864497 w 2864497"/>
              <a:gd name="connsiteY0" fmla="*/ 0 h 4189445"/>
              <a:gd name="connsiteX1" fmla="*/ 0 w 2864497"/>
              <a:gd name="connsiteY1" fmla="*/ 4189445 h 4189445"/>
              <a:gd name="connsiteX0" fmla="*/ 2864497 w 2864635"/>
              <a:gd name="connsiteY0" fmla="*/ 0 h 4189445"/>
              <a:gd name="connsiteX1" fmla="*/ 0 w 2864635"/>
              <a:gd name="connsiteY1" fmla="*/ 4189445 h 4189445"/>
              <a:gd name="connsiteX0" fmla="*/ 2444619 w 2444821"/>
              <a:gd name="connsiteY0" fmla="*/ 0 h 4189445"/>
              <a:gd name="connsiteX1" fmla="*/ 0 w 2444821"/>
              <a:gd name="connsiteY1" fmla="*/ 4189445 h 4189445"/>
              <a:gd name="connsiteX0" fmla="*/ 2444619 w 2731483"/>
              <a:gd name="connsiteY0" fmla="*/ 0 h 4189445"/>
              <a:gd name="connsiteX1" fmla="*/ 0 w 2731483"/>
              <a:gd name="connsiteY1" fmla="*/ 4189445 h 4189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31483" h="4189445">
                <a:moveTo>
                  <a:pt x="2444619" y="0"/>
                </a:moveTo>
                <a:cubicBezTo>
                  <a:pt x="3458545" y="2665445"/>
                  <a:pt x="1579983" y="4183224"/>
                  <a:pt x="0" y="4189445"/>
                </a:cubicBezTo>
              </a:path>
            </a:pathLst>
          </a:custGeom>
          <a:noFill/>
          <a:ln w="38100">
            <a:solidFill>
              <a:srgbClr val="CA9C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 rot="16200000">
            <a:off x="1835696" y="3327857"/>
            <a:ext cx="864096" cy="288032"/>
            <a:chOff x="3275856" y="3861048"/>
            <a:chExt cx="864096" cy="288032"/>
          </a:xfrm>
          <a:solidFill>
            <a:schemeClr val="accent1"/>
          </a:solidFill>
        </p:grpSpPr>
        <p:sp>
          <p:nvSpPr>
            <p:cNvPr id="8" name="Flowchart: Delay 7"/>
            <p:cNvSpPr/>
            <p:nvPr/>
          </p:nvSpPr>
          <p:spPr>
            <a:xfrm>
              <a:off x="3275856" y="3861048"/>
              <a:ext cx="576064" cy="288032"/>
            </a:xfrm>
            <a:prstGeom prst="flowChartDelay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Flowchart: Connector 8"/>
            <p:cNvSpPr/>
            <p:nvPr/>
          </p:nvSpPr>
          <p:spPr>
            <a:xfrm>
              <a:off x="3851920" y="3861048"/>
              <a:ext cx="288032" cy="288032"/>
            </a:xfrm>
            <a:prstGeom prst="flowChartConnector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0" name="Group 9"/>
          <p:cNvGrpSpPr/>
          <p:nvPr/>
        </p:nvGrpSpPr>
        <p:grpSpPr>
          <a:xfrm flipH="1">
            <a:off x="691530" y="2820874"/>
            <a:ext cx="1280765" cy="1144244"/>
            <a:chOff x="357640" y="2916837"/>
            <a:chExt cx="1280765" cy="1144244"/>
          </a:xfrm>
        </p:grpSpPr>
        <p:grpSp>
          <p:nvGrpSpPr>
            <p:cNvPr id="11" name="Group 10"/>
            <p:cNvGrpSpPr/>
            <p:nvPr/>
          </p:nvGrpSpPr>
          <p:grpSpPr>
            <a:xfrm rot="16200000">
              <a:off x="173304" y="3118169"/>
              <a:ext cx="553009" cy="184337"/>
              <a:chOff x="3275856" y="3861048"/>
              <a:chExt cx="864096" cy="288032"/>
            </a:xfrm>
            <a:solidFill>
              <a:srgbClr val="E6D0E2"/>
            </a:solidFill>
          </p:grpSpPr>
          <p:sp>
            <p:nvSpPr>
              <p:cNvPr id="21" name="Flowchart: Delay 20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2" name="Flowchart: Connector 21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 rot="16200000">
              <a:off x="418517" y="3285802"/>
              <a:ext cx="737931" cy="245977"/>
              <a:chOff x="3275856" y="3861048"/>
              <a:chExt cx="864096" cy="288032"/>
            </a:xfrm>
            <a:solidFill>
              <a:srgbClr val="DBBBD6"/>
            </a:solidFill>
          </p:grpSpPr>
          <p:sp>
            <p:nvSpPr>
              <p:cNvPr id="19" name="Flowchart: Delay 18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0" name="Flowchart: Connector 19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 rot="16200000">
              <a:off x="1062341" y="3485017"/>
              <a:ext cx="864096" cy="288032"/>
              <a:chOff x="3275856" y="3861048"/>
              <a:chExt cx="864096" cy="288032"/>
            </a:xfrm>
            <a:solidFill>
              <a:srgbClr val="CA9CC3"/>
            </a:solidFill>
          </p:grpSpPr>
          <p:sp>
            <p:nvSpPr>
              <p:cNvPr id="17" name="Flowchart: Delay 16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8" name="Flowchart: Connector 17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 rot="16200000">
              <a:off x="777936" y="3162814"/>
              <a:ext cx="737931" cy="245977"/>
              <a:chOff x="3275856" y="3861048"/>
              <a:chExt cx="864096" cy="288032"/>
            </a:xfrm>
            <a:solidFill>
              <a:srgbClr val="DBBBD6"/>
            </a:solidFill>
          </p:grpSpPr>
          <p:sp>
            <p:nvSpPr>
              <p:cNvPr id="15" name="Flowchart: Delay 14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6" name="Flowchart: Connector 15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sp>
        <p:nvSpPr>
          <p:cNvPr id="23" name="Right Brace 22"/>
          <p:cNvSpPr/>
          <p:nvPr/>
        </p:nvSpPr>
        <p:spPr>
          <a:xfrm rot="16200000" flipV="1">
            <a:off x="1547874" y="1415041"/>
            <a:ext cx="288032" cy="2299828"/>
          </a:xfrm>
          <a:prstGeom prst="rightBrace">
            <a:avLst>
              <a:gd name="adj1" fmla="val 34249"/>
              <a:gd name="adj2" fmla="val 50000"/>
            </a:avLst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251940" y="1124744"/>
            <a:ext cx="2879900" cy="565146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3200" i="1" dirty="0" smtClean="0">
                <a:solidFill>
                  <a:srgbClr val="CA9CC3"/>
                </a:solidFill>
                <a:latin typeface="+mj-lt"/>
              </a:rPr>
              <a:t>Norway</a:t>
            </a: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3492500" y="2000647"/>
            <a:ext cx="5400675" cy="3240088"/>
          </a:xfrm>
          <a:prstGeom prst="rect">
            <a:avLst/>
          </a:prstGeom>
        </p:spPr>
        <p:txBody>
          <a:bodyPr/>
          <a:lstStyle>
            <a:lvl1pPr marL="265113" indent="-265113" algn="l" defTabSz="914400" rtl="0" eaLnBrk="1" latinLnBrk="0" hangingPunct="1">
              <a:spcBef>
                <a:spcPct val="20000"/>
              </a:spcBef>
              <a:buClr>
                <a:srgbClr val="BBC5BA"/>
              </a:buClr>
              <a:buFont typeface="Arial" pitchFamily="34" charset="0"/>
              <a:buChar char="•"/>
              <a:defRPr sz="2300" kern="1200">
                <a:solidFill>
                  <a:srgbClr val="006A8D"/>
                </a:solidFill>
                <a:latin typeface="Gill Sans MT" pitchFamily="34" charset="0"/>
                <a:ea typeface="+mn-ea"/>
                <a:cs typeface="+mn-cs"/>
              </a:defRPr>
            </a:lvl1pPr>
            <a:lvl2pPr marL="539750" indent="-274638" algn="l" defTabSz="914400" rtl="0" eaLnBrk="1" latinLnBrk="0" hangingPunct="1">
              <a:spcBef>
                <a:spcPct val="20000"/>
              </a:spcBef>
              <a:buClr>
                <a:srgbClr val="BBC5BA"/>
              </a:buClr>
              <a:buFont typeface="Arial" pitchFamily="34" charset="0"/>
              <a:buChar char="–"/>
              <a:defRPr sz="2300" i="1" kern="1200">
                <a:solidFill>
                  <a:srgbClr val="46949D"/>
                </a:solidFill>
                <a:latin typeface="Gill Sans MT" pitchFamily="34" charset="0"/>
                <a:ea typeface="+mn-ea"/>
                <a:cs typeface="+mn-cs"/>
              </a:defRPr>
            </a:lvl2pPr>
            <a:lvl3pPr marL="804863" indent="-265113" algn="l" defTabSz="914400" rtl="0" eaLnBrk="1" latinLnBrk="0" hangingPunct="1">
              <a:spcBef>
                <a:spcPct val="20000"/>
              </a:spcBef>
              <a:buClr>
                <a:srgbClr val="BBC5BA"/>
              </a:buClr>
              <a:buFont typeface="Arial" pitchFamily="34" charset="0"/>
              <a:buChar char="•"/>
              <a:defRPr sz="2300" kern="1200">
                <a:solidFill>
                  <a:srgbClr val="85BBC3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1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Suspicion</a:t>
            </a:r>
          </a:p>
          <a:p>
            <a:r>
              <a:rPr lang="en-GB" dirty="0" smtClean="0"/>
              <a:t>Transfer mechanisms</a:t>
            </a:r>
          </a:p>
          <a:p>
            <a:r>
              <a:rPr lang="en-GB" dirty="0" smtClean="0"/>
              <a:t>Do ‘good’ immigrants remit?</a:t>
            </a:r>
          </a:p>
        </p:txBody>
      </p:sp>
    </p:spTree>
    <p:extLst>
      <p:ext uri="{BB962C8B-B14F-4D97-AF65-F5344CB8AC3E}">
        <p14:creationId xmlns:p14="http://schemas.microsoft.com/office/powerpoint/2010/main" val="13605669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Remittances and development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Stunning facts</a:t>
            </a:r>
          </a:p>
          <a:p>
            <a:r>
              <a:rPr lang="en-GB" dirty="0" smtClean="0"/>
              <a:t>Overwhelming complexities</a:t>
            </a:r>
          </a:p>
          <a:p>
            <a:r>
              <a:rPr lang="en-GB" dirty="0" smtClean="0"/>
              <a:t>Hope and enthusiasm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012160" y="1998495"/>
            <a:ext cx="2869319" cy="395869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DEVELOPMENT</a:t>
            </a:r>
          </a:p>
        </p:txBody>
      </p:sp>
      <p:sp>
        <p:nvSpPr>
          <p:cNvPr id="6" name="Freeform 5"/>
          <p:cNvSpPr/>
          <p:nvPr/>
        </p:nvSpPr>
        <p:spPr>
          <a:xfrm>
            <a:off x="6084168" y="1275994"/>
            <a:ext cx="1668613" cy="5393094"/>
          </a:xfrm>
          <a:custGeom>
            <a:avLst/>
            <a:gdLst>
              <a:gd name="connsiteX0" fmla="*/ 0 w 2547257"/>
              <a:gd name="connsiteY0" fmla="*/ 0 h 4889240"/>
              <a:gd name="connsiteX1" fmla="*/ 2547257 w 2547257"/>
              <a:gd name="connsiteY1" fmla="*/ 4889240 h 4889240"/>
              <a:gd name="connsiteX2" fmla="*/ 2547257 w 2547257"/>
              <a:gd name="connsiteY2" fmla="*/ 4889240 h 4889240"/>
              <a:gd name="connsiteX0" fmla="*/ 0 w 2547257"/>
              <a:gd name="connsiteY0" fmla="*/ 0 h 4889240"/>
              <a:gd name="connsiteX1" fmla="*/ 2547257 w 2547257"/>
              <a:gd name="connsiteY1" fmla="*/ 4889240 h 4889240"/>
              <a:gd name="connsiteX2" fmla="*/ 2547257 w 2547257"/>
              <a:gd name="connsiteY2" fmla="*/ 4889240 h 4889240"/>
              <a:gd name="connsiteX0" fmla="*/ 0 w 2595725"/>
              <a:gd name="connsiteY0" fmla="*/ 0 h 5389526"/>
              <a:gd name="connsiteX1" fmla="*/ 2547257 w 2595725"/>
              <a:gd name="connsiteY1" fmla="*/ 4889240 h 5389526"/>
              <a:gd name="connsiteX2" fmla="*/ 1595534 w 2595725"/>
              <a:gd name="connsiteY2" fmla="*/ 5327779 h 5389526"/>
              <a:gd name="connsiteX0" fmla="*/ 0 w 1595534"/>
              <a:gd name="connsiteY0" fmla="*/ 0 h 5327779"/>
              <a:gd name="connsiteX1" fmla="*/ 1595534 w 1595534"/>
              <a:gd name="connsiteY1" fmla="*/ 5327779 h 5327779"/>
              <a:gd name="connsiteX0" fmla="*/ 0 w 1502228"/>
              <a:gd name="connsiteY0" fmla="*/ 0 h 5393094"/>
              <a:gd name="connsiteX1" fmla="*/ 1502228 w 1502228"/>
              <a:gd name="connsiteY1" fmla="*/ 5393094 h 5393094"/>
              <a:gd name="connsiteX0" fmla="*/ 0 w 1596317"/>
              <a:gd name="connsiteY0" fmla="*/ 0 h 5393094"/>
              <a:gd name="connsiteX1" fmla="*/ 1502228 w 1596317"/>
              <a:gd name="connsiteY1" fmla="*/ 5393094 h 5393094"/>
              <a:gd name="connsiteX0" fmla="*/ 108035 w 1668613"/>
              <a:gd name="connsiteY0" fmla="*/ 0 h 5393094"/>
              <a:gd name="connsiteX1" fmla="*/ 1610263 w 1668613"/>
              <a:gd name="connsiteY1" fmla="*/ 5393094 h 5393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68613" h="5393094">
                <a:moveTo>
                  <a:pt x="108035" y="0"/>
                </a:moveTo>
                <a:cubicBezTo>
                  <a:pt x="-557549" y="3159968"/>
                  <a:pt x="2089235" y="3343470"/>
                  <a:pt x="1610263" y="5393094"/>
                </a:cubicBezTo>
              </a:path>
            </a:pathLst>
          </a:cu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013275" y="1129815"/>
            <a:ext cx="2879900" cy="565146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3200" i="1" dirty="0" smtClean="0">
                <a:solidFill>
                  <a:schemeClr val="accent1"/>
                </a:solidFill>
                <a:latin typeface="+mj-lt"/>
              </a:rPr>
              <a:t>Pakistan</a:t>
            </a:r>
          </a:p>
        </p:txBody>
      </p:sp>
      <p:sp>
        <p:nvSpPr>
          <p:cNvPr id="8" name="Right Brace 7"/>
          <p:cNvSpPr/>
          <p:nvPr/>
        </p:nvSpPr>
        <p:spPr>
          <a:xfrm rot="16200000" flipV="1">
            <a:off x="7309209" y="1415041"/>
            <a:ext cx="288032" cy="2299828"/>
          </a:xfrm>
          <a:prstGeom prst="rightBrace">
            <a:avLst>
              <a:gd name="adj1" fmla="val 34249"/>
              <a:gd name="adj2" fmla="val 50000"/>
            </a:avLst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9" name="Group 8"/>
          <p:cNvGrpSpPr/>
          <p:nvPr/>
        </p:nvGrpSpPr>
        <p:grpSpPr>
          <a:xfrm rot="16200000">
            <a:off x="6453287" y="3341001"/>
            <a:ext cx="864096" cy="288032"/>
            <a:chOff x="3275856" y="3861048"/>
            <a:chExt cx="864096" cy="288032"/>
          </a:xfrm>
          <a:solidFill>
            <a:schemeClr val="accent1"/>
          </a:solidFill>
        </p:grpSpPr>
        <p:sp>
          <p:nvSpPr>
            <p:cNvPr id="10" name="Flowchart: Delay 9"/>
            <p:cNvSpPr/>
            <p:nvPr/>
          </p:nvSpPr>
          <p:spPr>
            <a:xfrm>
              <a:off x="3275856" y="3861048"/>
              <a:ext cx="576064" cy="288032"/>
            </a:xfrm>
            <a:prstGeom prst="flowChartDelay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Flowchart: Connector 10"/>
            <p:cNvSpPr/>
            <p:nvPr/>
          </p:nvSpPr>
          <p:spPr>
            <a:xfrm>
              <a:off x="3851920" y="3861048"/>
              <a:ext cx="288032" cy="288032"/>
            </a:xfrm>
            <a:prstGeom prst="flowChartConnector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2" name="Group 11"/>
          <p:cNvGrpSpPr/>
          <p:nvPr/>
        </p:nvGrpSpPr>
        <p:grpSpPr>
          <a:xfrm rot="5400000" flipH="1">
            <a:off x="7611864" y="3073816"/>
            <a:ext cx="553009" cy="184337"/>
            <a:chOff x="3275856" y="3861048"/>
            <a:chExt cx="864096" cy="288032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13" name="Flowchart: Delay 12"/>
            <p:cNvSpPr/>
            <p:nvPr/>
          </p:nvSpPr>
          <p:spPr>
            <a:xfrm>
              <a:off x="3275856" y="3861048"/>
              <a:ext cx="576064" cy="288032"/>
            </a:xfrm>
            <a:prstGeom prst="flowChartDelay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" name="Flowchart: Connector 13"/>
            <p:cNvSpPr/>
            <p:nvPr/>
          </p:nvSpPr>
          <p:spPr>
            <a:xfrm>
              <a:off x="3851920" y="3861048"/>
              <a:ext cx="288032" cy="288032"/>
            </a:xfrm>
            <a:prstGeom prst="flowChartConnector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5" name="Group 14"/>
          <p:cNvGrpSpPr/>
          <p:nvPr/>
        </p:nvGrpSpPr>
        <p:grpSpPr>
          <a:xfrm rot="5400000" flipH="1">
            <a:off x="7145173" y="3438418"/>
            <a:ext cx="864096" cy="288032"/>
            <a:chOff x="3275856" y="3861048"/>
            <a:chExt cx="864096" cy="288032"/>
          </a:xfrm>
          <a:solidFill>
            <a:schemeClr val="accent4">
              <a:lumMod val="75000"/>
            </a:schemeClr>
          </a:solidFill>
        </p:grpSpPr>
        <p:sp>
          <p:nvSpPr>
            <p:cNvPr id="16" name="Flowchart: Delay 15"/>
            <p:cNvSpPr/>
            <p:nvPr/>
          </p:nvSpPr>
          <p:spPr>
            <a:xfrm>
              <a:off x="3275856" y="3861048"/>
              <a:ext cx="576064" cy="288032"/>
            </a:xfrm>
            <a:prstGeom prst="flowChartDelay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Flowchart: Connector 16"/>
            <p:cNvSpPr/>
            <p:nvPr/>
          </p:nvSpPr>
          <p:spPr>
            <a:xfrm>
              <a:off x="3851920" y="3861048"/>
              <a:ext cx="288032" cy="288032"/>
            </a:xfrm>
            <a:prstGeom prst="flowChartConnector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8" name="Group 17"/>
          <p:cNvGrpSpPr/>
          <p:nvPr/>
        </p:nvGrpSpPr>
        <p:grpSpPr>
          <a:xfrm rot="5400000" flipH="1">
            <a:off x="7784328" y="3218011"/>
            <a:ext cx="737931" cy="245977"/>
            <a:chOff x="3275856" y="3861048"/>
            <a:chExt cx="864096" cy="288032"/>
          </a:xfrm>
          <a:solidFill>
            <a:schemeClr val="accent4"/>
          </a:solidFill>
        </p:grpSpPr>
        <p:sp>
          <p:nvSpPr>
            <p:cNvPr id="19" name="Flowchart: Delay 18"/>
            <p:cNvSpPr/>
            <p:nvPr/>
          </p:nvSpPr>
          <p:spPr>
            <a:xfrm>
              <a:off x="3275856" y="3861048"/>
              <a:ext cx="576064" cy="288032"/>
            </a:xfrm>
            <a:prstGeom prst="flowChartDelay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Flowchart: Connector 19"/>
            <p:cNvSpPr/>
            <p:nvPr/>
          </p:nvSpPr>
          <p:spPr>
            <a:xfrm>
              <a:off x="3851920" y="3861048"/>
              <a:ext cx="288032" cy="288032"/>
            </a:xfrm>
            <a:prstGeom prst="flowChartConnector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1" name="Group 20"/>
          <p:cNvGrpSpPr/>
          <p:nvPr/>
        </p:nvGrpSpPr>
        <p:grpSpPr>
          <a:xfrm rot="5400000" flipH="1">
            <a:off x="8234466" y="3165984"/>
            <a:ext cx="553009" cy="184337"/>
            <a:chOff x="3275856" y="3861048"/>
            <a:chExt cx="864096" cy="288032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2" name="Flowchart: Delay 21"/>
            <p:cNvSpPr/>
            <p:nvPr/>
          </p:nvSpPr>
          <p:spPr>
            <a:xfrm>
              <a:off x="3275856" y="3861048"/>
              <a:ext cx="576064" cy="288032"/>
            </a:xfrm>
            <a:prstGeom prst="flowChartDelay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Flowchart: Connector 22"/>
            <p:cNvSpPr/>
            <p:nvPr/>
          </p:nvSpPr>
          <p:spPr>
            <a:xfrm>
              <a:off x="3851920" y="3861048"/>
              <a:ext cx="288032" cy="288032"/>
            </a:xfrm>
            <a:prstGeom prst="flowChartConnector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7" name="Rectangle 26"/>
          <p:cNvSpPr/>
          <p:nvPr/>
        </p:nvSpPr>
        <p:spPr>
          <a:xfrm>
            <a:off x="611560" y="4142419"/>
            <a:ext cx="2448967" cy="129604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00" b="1" dirty="0" smtClean="0">
                <a:solidFill>
                  <a:schemeClr val="tx1"/>
                </a:solidFill>
              </a:rPr>
              <a:t>International Migration </a:t>
            </a:r>
            <a:endParaRPr lang="en-GB" sz="2300" b="1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23411" y="4142418"/>
            <a:ext cx="2448272" cy="1296045"/>
          </a:xfrm>
          <a:prstGeom prst="rect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00" b="1" dirty="0" smtClean="0">
                <a:solidFill>
                  <a:schemeClr val="tx1"/>
                </a:solidFill>
              </a:rPr>
              <a:t>Migration and Development </a:t>
            </a:r>
            <a:endParaRPr lang="en-GB" sz="2300" b="1" dirty="0">
              <a:solidFill>
                <a:schemeClr val="tx1"/>
              </a:solidFill>
            </a:endParaRPr>
          </a:p>
        </p:txBody>
      </p:sp>
      <p:sp>
        <p:nvSpPr>
          <p:cNvPr id="29" name="Oval 28"/>
          <p:cNvSpPr/>
          <p:nvPr/>
        </p:nvSpPr>
        <p:spPr>
          <a:xfrm>
            <a:off x="2966477" y="4197737"/>
            <a:ext cx="315394" cy="315394"/>
          </a:xfrm>
          <a:prstGeom prst="ellipse">
            <a:avLst/>
          </a:prstGeom>
          <a:solidFill>
            <a:srgbClr val="C00000"/>
          </a:solidFill>
          <a:ln w="19050">
            <a:noFill/>
          </a:ln>
          <a:effectLst>
            <a:glow rad="571500">
              <a:srgbClr val="C0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2966477" y="4197737"/>
            <a:ext cx="315394" cy="315394"/>
          </a:xfrm>
          <a:prstGeom prst="ellipse">
            <a:avLst/>
          </a:prstGeom>
          <a:solidFill>
            <a:srgbClr val="93D1FF"/>
          </a:solidFill>
          <a:ln w="19050">
            <a:noFill/>
          </a:ln>
          <a:effectLst>
            <a:glow rad="571500">
              <a:srgbClr val="93D1FF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075" name="Picture 3" descr="C:\Users\jorgen\AppData\Local\Microsoft\Windows\Temporary Internet Files\Content.IE5\F6T8UTPS\MC9003047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721" y="3572213"/>
            <a:ext cx="746150" cy="940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89648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  <p:bldP spid="27" grpId="0" animBg="1"/>
      <p:bldP spid="31" grpId="0" animBg="1"/>
      <p:bldP spid="29" grpId="0" animBg="1"/>
      <p:bldP spid="29" grpId="1" animBg="1"/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Migration and development 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1515709"/>
              </p:ext>
            </p:extLst>
          </p:nvPr>
        </p:nvGraphicFramePr>
        <p:xfrm>
          <a:off x="250825" y="1285873"/>
          <a:ext cx="8642352" cy="47683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20445"/>
                <a:gridCol w="1920445"/>
                <a:gridCol w="1920445"/>
                <a:gridCol w="2881017"/>
              </a:tblGrid>
              <a:tr h="558951"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/>
                        <a:t>Win</a:t>
                      </a:r>
                      <a:endParaRPr lang="en-GB" sz="23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t="100000" r="100000"/>
                      </a:path>
                      <a:tileRect l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/>
                        <a:t>Win</a:t>
                      </a:r>
                      <a:endParaRPr lang="en-GB" sz="23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t="100000" r="100000"/>
                      </a:path>
                      <a:tileRect l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 smtClean="0"/>
                        <a:t>Win</a:t>
                      </a:r>
                      <a:endParaRPr lang="en-GB" sz="23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t="100000" r="100000"/>
                      </a:path>
                      <a:tileRect l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681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470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60000">
                        <a:spcBef>
                          <a:spcPts val="0"/>
                        </a:spcBef>
                      </a:pPr>
                      <a:r>
                        <a:rPr lang="en-GB" sz="2300" b="1" dirty="0" smtClean="0"/>
                        <a:t>R</a:t>
                      </a:r>
                      <a:r>
                        <a:rPr lang="en-GB" sz="2300" dirty="0" smtClean="0"/>
                        <a:t>ecruitment</a:t>
                      </a:r>
                      <a:endParaRPr lang="en-GB" sz="23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</a:tr>
              <a:tr h="9470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60000">
                        <a:spcBef>
                          <a:spcPts val="0"/>
                        </a:spcBef>
                      </a:pPr>
                      <a:r>
                        <a:rPr lang="en-GB" sz="2300" b="1" dirty="0" smtClean="0"/>
                        <a:t>R</a:t>
                      </a:r>
                      <a:r>
                        <a:rPr lang="en-GB" sz="2300" dirty="0" smtClean="0"/>
                        <a:t>emittances</a:t>
                      </a:r>
                      <a:endParaRPr lang="en-GB" sz="23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9470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60000">
                        <a:spcBef>
                          <a:spcPts val="0"/>
                        </a:spcBef>
                      </a:pPr>
                      <a:r>
                        <a:rPr lang="en-GB" sz="2300" b="1" dirty="0" smtClean="0"/>
                        <a:t>R</a:t>
                      </a:r>
                      <a:r>
                        <a:rPr lang="en-GB" sz="2300" dirty="0" smtClean="0"/>
                        <a:t>eturn</a:t>
                      </a:r>
                      <a:endParaRPr lang="en-GB" sz="23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12</a:t>
            </a:fld>
            <a:endParaRPr lang="en-GB" dirty="0"/>
          </a:p>
        </p:txBody>
      </p:sp>
      <p:grpSp>
        <p:nvGrpSpPr>
          <p:cNvPr id="19" name="Group 18"/>
          <p:cNvGrpSpPr/>
          <p:nvPr/>
        </p:nvGrpSpPr>
        <p:grpSpPr>
          <a:xfrm>
            <a:off x="2639435" y="2057198"/>
            <a:ext cx="881902" cy="848032"/>
            <a:chOff x="2552821" y="1867929"/>
            <a:chExt cx="1169934" cy="1125002"/>
          </a:xfrm>
        </p:grpSpPr>
        <p:grpSp>
          <p:nvGrpSpPr>
            <p:cNvPr id="7" name="Group 6"/>
            <p:cNvGrpSpPr/>
            <p:nvPr/>
          </p:nvGrpSpPr>
          <p:grpSpPr>
            <a:xfrm rot="5400000" flipH="1">
              <a:off x="2731480" y="2052265"/>
              <a:ext cx="553009" cy="184337"/>
              <a:chOff x="3275856" y="3861048"/>
              <a:chExt cx="864096" cy="288032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8" name="Flowchart: Delay 7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9" name="Flowchart: Connector 8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 rot="5400000" flipH="1">
              <a:off x="2264789" y="2416867"/>
              <a:ext cx="864096" cy="288032"/>
              <a:chOff x="3275856" y="3861048"/>
              <a:chExt cx="864096" cy="288032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11" name="Flowchart: Delay 10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2" name="Flowchart: Connector 11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 rot="5400000" flipH="1">
              <a:off x="2903944" y="2196460"/>
              <a:ext cx="737931" cy="245977"/>
              <a:chOff x="3275856" y="3861048"/>
              <a:chExt cx="864096" cy="288032"/>
            </a:xfrm>
            <a:solidFill>
              <a:schemeClr val="accent4"/>
            </a:solidFill>
          </p:grpSpPr>
          <p:sp>
            <p:nvSpPr>
              <p:cNvPr id="14" name="Flowchart: Delay 13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5" name="Flowchart: Connector 14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 rot="5400000" flipH="1">
              <a:off x="3354082" y="2144433"/>
              <a:ext cx="553009" cy="184337"/>
              <a:chOff x="3275856" y="3861048"/>
              <a:chExt cx="864096" cy="288032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17" name="Flowchart: Delay 16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8" name="Flowchart: Connector 17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sp>
        <p:nvSpPr>
          <p:cNvPr id="20" name="Right Arrow 19"/>
          <p:cNvSpPr/>
          <p:nvPr/>
        </p:nvSpPr>
        <p:spPr>
          <a:xfrm rot="10800000">
            <a:off x="4605957" y="2304846"/>
            <a:ext cx="719509" cy="357723"/>
          </a:xfrm>
          <a:prstGeom prst="rightArrow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Freeform 20"/>
          <p:cNvSpPr/>
          <p:nvPr/>
        </p:nvSpPr>
        <p:spPr>
          <a:xfrm>
            <a:off x="5199993" y="2057197"/>
            <a:ext cx="144635" cy="867747"/>
          </a:xfrm>
          <a:custGeom>
            <a:avLst/>
            <a:gdLst>
              <a:gd name="connsiteX0" fmla="*/ 205292 w 205292"/>
              <a:gd name="connsiteY0" fmla="*/ 0 h 867747"/>
              <a:gd name="connsiteX1" fmla="*/ 18 w 205292"/>
              <a:gd name="connsiteY1" fmla="*/ 419878 h 867747"/>
              <a:gd name="connsiteX2" fmla="*/ 195961 w 205292"/>
              <a:gd name="connsiteY2" fmla="*/ 867747 h 867747"/>
              <a:gd name="connsiteX0" fmla="*/ 9331 w 9331"/>
              <a:gd name="connsiteY0" fmla="*/ 0 h 867747"/>
              <a:gd name="connsiteX1" fmla="*/ 0 w 9331"/>
              <a:gd name="connsiteY1" fmla="*/ 867747 h 867747"/>
              <a:gd name="connsiteX0" fmla="*/ 96702 w 96702"/>
              <a:gd name="connsiteY0" fmla="*/ 0 h 10000"/>
              <a:gd name="connsiteX1" fmla="*/ 86702 w 96702"/>
              <a:gd name="connsiteY1" fmla="*/ 10000 h 10000"/>
              <a:gd name="connsiteX0" fmla="*/ 155004 w 155004"/>
              <a:gd name="connsiteY0" fmla="*/ 0 h 10000"/>
              <a:gd name="connsiteX1" fmla="*/ 145004 w 155004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5004" h="10000">
                <a:moveTo>
                  <a:pt x="155004" y="0"/>
                </a:moveTo>
                <a:cubicBezTo>
                  <a:pt x="-58320" y="3656"/>
                  <a:pt x="-41655" y="6667"/>
                  <a:pt x="145004" y="10000"/>
                </a:cubicBezTo>
              </a:path>
            </a:pathLst>
          </a:cu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ight Arrow 21"/>
          <p:cNvSpPr/>
          <p:nvPr/>
        </p:nvSpPr>
        <p:spPr>
          <a:xfrm rot="10800000">
            <a:off x="900163" y="2284974"/>
            <a:ext cx="719509" cy="357723"/>
          </a:xfrm>
          <a:prstGeom prst="rightArrow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Freeform 22"/>
          <p:cNvSpPr/>
          <p:nvPr/>
        </p:nvSpPr>
        <p:spPr>
          <a:xfrm flipH="1">
            <a:off x="826942" y="2037483"/>
            <a:ext cx="144635" cy="867747"/>
          </a:xfrm>
          <a:custGeom>
            <a:avLst/>
            <a:gdLst>
              <a:gd name="connsiteX0" fmla="*/ 205292 w 205292"/>
              <a:gd name="connsiteY0" fmla="*/ 0 h 867747"/>
              <a:gd name="connsiteX1" fmla="*/ 18 w 205292"/>
              <a:gd name="connsiteY1" fmla="*/ 419878 h 867747"/>
              <a:gd name="connsiteX2" fmla="*/ 195961 w 205292"/>
              <a:gd name="connsiteY2" fmla="*/ 867747 h 867747"/>
              <a:gd name="connsiteX0" fmla="*/ 9331 w 9331"/>
              <a:gd name="connsiteY0" fmla="*/ 0 h 867747"/>
              <a:gd name="connsiteX1" fmla="*/ 0 w 9331"/>
              <a:gd name="connsiteY1" fmla="*/ 867747 h 867747"/>
              <a:gd name="connsiteX0" fmla="*/ 96702 w 96702"/>
              <a:gd name="connsiteY0" fmla="*/ 0 h 10000"/>
              <a:gd name="connsiteX1" fmla="*/ 86702 w 96702"/>
              <a:gd name="connsiteY1" fmla="*/ 10000 h 10000"/>
              <a:gd name="connsiteX0" fmla="*/ 155004 w 155004"/>
              <a:gd name="connsiteY0" fmla="*/ 0 h 10000"/>
              <a:gd name="connsiteX1" fmla="*/ 145004 w 155004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5004" h="10000">
                <a:moveTo>
                  <a:pt x="155004" y="0"/>
                </a:moveTo>
                <a:cubicBezTo>
                  <a:pt x="-58320" y="3656"/>
                  <a:pt x="-41655" y="6667"/>
                  <a:pt x="145004" y="10000"/>
                </a:cubicBezTo>
              </a:path>
            </a:pathLst>
          </a:cu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31" name="Group 30"/>
          <p:cNvGrpSpPr/>
          <p:nvPr/>
        </p:nvGrpSpPr>
        <p:grpSpPr>
          <a:xfrm>
            <a:off x="250825" y="3212975"/>
            <a:ext cx="5617319" cy="2841250"/>
            <a:chOff x="250825" y="3212975"/>
            <a:chExt cx="5617319" cy="2841250"/>
          </a:xfrm>
        </p:grpSpPr>
        <p:cxnSp>
          <p:nvCxnSpPr>
            <p:cNvPr id="25" name="Straight Connector 24"/>
            <p:cNvCxnSpPr/>
            <p:nvPr/>
          </p:nvCxnSpPr>
          <p:spPr>
            <a:xfrm>
              <a:off x="250825" y="4149080"/>
              <a:ext cx="5617319" cy="0"/>
            </a:xfrm>
            <a:prstGeom prst="line">
              <a:avLst/>
            </a:prstGeom>
            <a:ln w="285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250825" y="5103846"/>
              <a:ext cx="5617319" cy="0"/>
            </a:xfrm>
            <a:prstGeom prst="line">
              <a:avLst/>
            </a:prstGeom>
            <a:ln w="285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V="1">
              <a:off x="2167743" y="3212976"/>
              <a:ext cx="0" cy="2841249"/>
            </a:xfrm>
            <a:prstGeom prst="line">
              <a:avLst/>
            </a:prstGeom>
            <a:ln w="285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V="1">
              <a:off x="4086606" y="3212975"/>
              <a:ext cx="0" cy="2841249"/>
            </a:xfrm>
            <a:prstGeom prst="line">
              <a:avLst/>
            </a:prstGeom>
            <a:ln w="285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52"/>
          <p:cNvGrpSpPr/>
          <p:nvPr/>
        </p:nvGrpSpPr>
        <p:grpSpPr>
          <a:xfrm>
            <a:off x="899259" y="4273599"/>
            <a:ext cx="4536757" cy="720001"/>
            <a:chOff x="899259" y="4273599"/>
            <a:chExt cx="4536757" cy="720001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6016" y="4273600"/>
              <a:ext cx="720000" cy="720000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4408" y="4273599"/>
              <a:ext cx="720000" cy="720000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259" y="4273600"/>
              <a:ext cx="720000" cy="720000"/>
            </a:xfrm>
            <a:prstGeom prst="rect">
              <a:avLst/>
            </a:prstGeom>
          </p:spPr>
        </p:pic>
      </p:grpSp>
      <p:grpSp>
        <p:nvGrpSpPr>
          <p:cNvPr id="54" name="Group 53"/>
          <p:cNvGrpSpPr/>
          <p:nvPr/>
        </p:nvGrpSpPr>
        <p:grpSpPr>
          <a:xfrm>
            <a:off x="900162" y="5229200"/>
            <a:ext cx="4547010" cy="737039"/>
            <a:chOff x="900162" y="5229200"/>
            <a:chExt cx="4547010" cy="737039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8580" y="5229200"/>
              <a:ext cx="720000" cy="720000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172" y="5246239"/>
              <a:ext cx="720000" cy="720000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0162" y="5229200"/>
              <a:ext cx="720000" cy="720000"/>
            </a:xfrm>
            <a:prstGeom prst="rect">
              <a:avLst/>
            </a:prstGeom>
          </p:spPr>
        </p:pic>
      </p:grpSp>
      <p:grpSp>
        <p:nvGrpSpPr>
          <p:cNvPr id="45" name="Group 44"/>
          <p:cNvGrpSpPr/>
          <p:nvPr/>
        </p:nvGrpSpPr>
        <p:grpSpPr>
          <a:xfrm>
            <a:off x="907657" y="3278210"/>
            <a:ext cx="4528359" cy="720000"/>
            <a:chOff x="907657" y="3278210"/>
            <a:chExt cx="4528359" cy="720000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9903" y="3278210"/>
              <a:ext cx="720000" cy="720000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6016" y="3278210"/>
              <a:ext cx="720000" cy="720000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7657" y="3278210"/>
              <a:ext cx="720000" cy="720000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899259" y="3278210"/>
            <a:ext cx="4542217" cy="720000"/>
            <a:chOff x="904955" y="3278210"/>
            <a:chExt cx="4542217" cy="720000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22241" y="3278210"/>
              <a:ext cx="720000" cy="720000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4955" y="3278210"/>
              <a:ext cx="720000" cy="720000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172" y="3278210"/>
              <a:ext cx="720000" cy="720000"/>
            </a:xfrm>
            <a:prstGeom prst="rect">
              <a:avLst/>
            </a:prstGeom>
          </p:spPr>
        </p:pic>
      </p:grpSp>
      <p:sp>
        <p:nvSpPr>
          <p:cNvPr id="52" name="Rectangle 51"/>
          <p:cNvSpPr/>
          <p:nvPr/>
        </p:nvSpPr>
        <p:spPr>
          <a:xfrm>
            <a:off x="0" y="1124744"/>
            <a:ext cx="6300192" cy="1944216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182357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13</a:t>
            </a:fld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50825" y="1998497"/>
            <a:ext cx="2881015" cy="395869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INTEGRATION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31840" y="2006954"/>
            <a:ext cx="2880320" cy="395869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TRANSNATIONALISM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12160" y="1998495"/>
            <a:ext cx="2869319" cy="395869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DEVELOPMENT</a:t>
            </a:r>
          </a:p>
        </p:txBody>
      </p:sp>
      <p:sp>
        <p:nvSpPr>
          <p:cNvPr id="10" name="Freeform 9"/>
          <p:cNvSpPr/>
          <p:nvPr/>
        </p:nvSpPr>
        <p:spPr>
          <a:xfrm>
            <a:off x="251927" y="1259633"/>
            <a:ext cx="2731483" cy="4189445"/>
          </a:xfrm>
          <a:custGeom>
            <a:avLst/>
            <a:gdLst>
              <a:gd name="connsiteX0" fmla="*/ 2864497 w 2864497"/>
              <a:gd name="connsiteY0" fmla="*/ 0 h 4189445"/>
              <a:gd name="connsiteX1" fmla="*/ 2146040 w 2864497"/>
              <a:gd name="connsiteY1" fmla="*/ 2892489 h 4189445"/>
              <a:gd name="connsiteX2" fmla="*/ 0 w 2864497"/>
              <a:gd name="connsiteY2" fmla="*/ 4189445 h 4189445"/>
              <a:gd name="connsiteX0" fmla="*/ 2864497 w 2864497"/>
              <a:gd name="connsiteY0" fmla="*/ 0 h 4189445"/>
              <a:gd name="connsiteX1" fmla="*/ 2146040 w 2864497"/>
              <a:gd name="connsiteY1" fmla="*/ 2892489 h 4189445"/>
              <a:gd name="connsiteX2" fmla="*/ 0 w 2864497"/>
              <a:gd name="connsiteY2" fmla="*/ 4189445 h 4189445"/>
              <a:gd name="connsiteX0" fmla="*/ 2864497 w 2864934"/>
              <a:gd name="connsiteY0" fmla="*/ 0 h 4189445"/>
              <a:gd name="connsiteX1" fmla="*/ 2146040 w 2864934"/>
              <a:gd name="connsiteY1" fmla="*/ 2892489 h 4189445"/>
              <a:gd name="connsiteX2" fmla="*/ 0 w 2864934"/>
              <a:gd name="connsiteY2" fmla="*/ 4189445 h 4189445"/>
              <a:gd name="connsiteX0" fmla="*/ 2864497 w 2864934"/>
              <a:gd name="connsiteY0" fmla="*/ 0 h 4189445"/>
              <a:gd name="connsiteX1" fmla="*/ 2146040 w 2864934"/>
              <a:gd name="connsiteY1" fmla="*/ 2892489 h 4189445"/>
              <a:gd name="connsiteX2" fmla="*/ 0 w 2864934"/>
              <a:gd name="connsiteY2" fmla="*/ 4189445 h 4189445"/>
              <a:gd name="connsiteX0" fmla="*/ 2864497 w 2864497"/>
              <a:gd name="connsiteY0" fmla="*/ 0 h 4189445"/>
              <a:gd name="connsiteX1" fmla="*/ 0 w 2864497"/>
              <a:gd name="connsiteY1" fmla="*/ 4189445 h 4189445"/>
              <a:gd name="connsiteX0" fmla="*/ 2864497 w 2864497"/>
              <a:gd name="connsiteY0" fmla="*/ 0 h 4189445"/>
              <a:gd name="connsiteX1" fmla="*/ 0 w 2864497"/>
              <a:gd name="connsiteY1" fmla="*/ 4189445 h 4189445"/>
              <a:gd name="connsiteX0" fmla="*/ 2864497 w 2864635"/>
              <a:gd name="connsiteY0" fmla="*/ 0 h 4189445"/>
              <a:gd name="connsiteX1" fmla="*/ 0 w 2864635"/>
              <a:gd name="connsiteY1" fmla="*/ 4189445 h 4189445"/>
              <a:gd name="connsiteX0" fmla="*/ 2444619 w 2444821"/>
              <a:gd name="connsiteY0" fmla="*/ 0 h 4189445"/>
              <a:gd name="connsiteX1" fmla="*/ 0 w 2444821"/>
              <a:gd name="connsiteY1" fmla="*/ 4189445 h 4189445"/>
              <a:gd name="connsiteX0" fmla="*/ 2444619 w 2731483"/>
              <a:gd name="connsiteY0" fmla="*/ 0 h 4189445"/>
              <a:gd name="connsiteX1" fmla="*/ 0 w 2731483"/>
              <a:gd name="connsiteY1" fmla="*/ 4189445 h 4189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31483" h="4189445">
                <a:moveTo>
                  <a:pt x="2444619" y="0"/>
                </a:moveTo>
                <a:cubicBezTo>
                  <a:pt x="3458545" y="2665445"/>
                  <a:pt x="1579983" y="4183224"/>
                  <a:pt x="0" y="4189445"/>
                </a:cubicBezTo>
              </a:path>
            </a:pathLst>
          </a:custGeom>
          <a:noFill/>
          <a:ln w="38100">
            <a:solidFill>
              <a:srgbClr val="CA9C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Freeform 10"/>
          <p:cNvSpPr/>
          <p:nvPr/>
        </p:nvSpPr>
        <p:spPr>
          <a:xfrm>
            <a:off x="6084168" y="1275994"/>
            <a:ext cx="1668613" cy="5393094"/>
          </a:xfrm>
          <a:custGeom>
            <a:avLst/>
            <a:gdLst>
              <a:gd name="connsiteX0" fmla="*/ 0 w 2547257"/>
              <a:gd name="connsiteY0" fmla="*/ 0 h 4889240"/>
              <a:gd name="connsiteX1" fmla="*/ 2547257 w 2547257"/>
              <a:gd name="connsiteY1" fmla="*/ 4889240 h 4889240"/>
              <a:gd name="connsiteX2" fmla="*/ 2547257 w 2547257"/>
              <a:gd name="connsiteY2" fmla="*/ 4889240 h 4889240"/>
              <a:gd name="connsiteX0" fmla="*/ 0 w 2547257"/>
              <a:gd name="connsiteY0" fmla="*/ 0 h 4889240"/>
              <a:gd name="connsiteX1" fmla="*/ 2547257 w 2547257"/>
              <a:gd name="connsiteY1" fmla="*/ 4889240 h 4889240"/>
              <a:gd name="connsiteX2" fmla="*/ 2547257 w 2547257"/>
              <a:gd name="connsiteY2" fmla="*/ 4889240 h 4889240"/>
              <a:gd name="connsiteX0" fmla="*/ 0 w 2595725"/>
              <a:gd name="connsiteY0" fmla="*/ 0 h 5389526"/>
              <a:gd name="connsiteX1" fmla="*/ 2547257 w 2595725"/>
              <a:gd name="connsiteY1" fmla="*/ 4889240 h 5389526"/>
              <a:gd name="connsiteX2" fmla="*/ 1595534 w 2595725"/>
              <a:gd name="connsiteY2" fmla="*/ 5327779 h 5389526"/>
              <a:gd name="connsiteX0" fmla="*/ 0 w 1595534"/>
              <a:gd name="connsiteY0" fmla="*/ 0 h 5327779"/>
              <a:gd name="connsiteX1" fmla="*/ 1595534 w 1595534"/>
              <a:gd name="connsiteY1" fmla="*/ 5327779 h 5327779"/>
              <a:gd name="connsiteX0" fmla="*/ 0 w 1502228"/>
              <a:gd name="connsiteY0" fmla="*/ 0 h 5393094"/>
              <a:gd name="connsiteX1" fmla="*/ 1502228 w 1502228"/>
              <a:gd name="connsiteY1" fmla="*/ 5393094 h 5393094"/>
              <a:gd name="connsiteX0" fmla="*/ 0 w 1596317"/>
              <a:gd name="connsiteY0" fmla="*/ 0 h 5393094"/>
              <a:gd name="connsiteX1" fmla="*/ 1502228 w 1596317"/>
              <a:gd name="connsiteY1" fmla="*/ 5393094 h 5393094"/>
              <a:gd name="connsiteX0" fmla="*/ 108035 w 1668613"/>
              <a:gd name="connsiteY0" fmla="*/ 0 h 5393094"/>
              <a:gd name="connsiteX1" fmla="*/ 1610263 w 1668613"/>
              <a:gd name="connsiteY1" fmla="*/ 5393094 h 5393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68613" h="5393094">
                <a:moveTo>
                  <a:pt x="108035" y="0"/>
                </a:moveTo>
                <a:cubicBezTo>
                  <a:pt x="-557549" y="3159968"/>
                  <a:pt x="2089235" y="3343470"/>
                  <a:pt x="1610263" y="5393094"/>
                </a:cubicBezTo>
              </a:path>
            </a:pathLst>
          </a:cu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4" name="Group 13"/>
          <p:cNvGrpSpPr/>
          <p:nvPr/>
        </p:nvGrpSpPr>
        <p:grpSpPr>
          <a:xfrm rot="16200000">
            <a:off x="1835696" y="3327857"/>
            <a:ext cx="864096" cy="288032"/>
            <a:chOff x="3275856" y="3861048"/>
            <a:chExt cx="864096" cy="288032"/>
          </a:xfrm>
          <a:solidFill>
            <a:schemeClr val="accent1"/>
          </a:solidFill>
        </p:grpSpPr>
        <p:sp>
          <p:nvSpPr>
            <p:cNvPr id="12" name="Flowchart: Delay 11"/>
            <p:cNvSpPr/>
            <p:nvPr/>
          </p:nvSpPr>
          <p:spPr>
            <a:xfrm>
              <a:off x="3275856" y="3861048"/>
              <a:ext cx="576064" cy="288032"/>
            </a:xfrm>
            <a:prstGeom prst="flowChartDelay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Flowchart: Connector 12"/>
            <p:cNvSpPr/>
            <p:nvPr/>
          </p:nvSpPr>
          <p:spPr>
            <a:xfrm>
              <a:off x="3851920" y="3861048"/>
              <a:ext cx="288032" cy="288032"/>
            </a:xfrm>
            <a:prstGeom prst="flowChartConnector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7" name="Group 46"/>
          <p:cNvGrpSpPr/>
          <p:nvPr/>
        </p:nvGrpSpPr>
        <p:grpSpPr>
          <a:xfrm flipH="1">
            <a:off x="691530" y="2820874"/>
            <a:ext cx="1280765" cy="1144244"/>
            <a:chOff x="357640" y="2916837"/>
            <a:chExt cx="1280765" cy="1144244"/>
          </a:xfrm>
        </p:grpSpPr>
        <p:grpSp>
          <p:nvGrpSpPr>
            <p:cNvPr id="15" name="Group 14"/>
            <p:cNvGrpSpPr/>
            <p:nvPr/>
          </p:nvGrpSpPr>
          <p:grpSpPr>
            <a:xfrm rot="16200000">
              <a:off x="173304" y="3118169"/>
              <a:ext cx="553009" cy="184337"/>
              <a:chOff x="3275856" y="3861048"/>
              <a:chExt cx="864096" cy="288032"/>
            </a:xfrm>
            <a:solidFill>
              <a:srgbClr val="E6D0E2"/>
            </a:solidFill>
          </p:grpSpPr>
          <p:sp>
            <p:nvSpPr>
              <p:cNvPr id="16" name="Flowchart: Delay 15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7" name="Flowchart: Connector 16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 rot="16200000">
              <a:off x="418517" y="3285802"/>
              <a:ext cx="737931" cy="245977"/>
              <a:chOff x="3275856" y="3861048"/>
              <a:chExt cx="864096" cy="288032"/>
            </a:xfrm>
            <a:solidFill>
              <a:srgbClr val="DBBBD6"/>
            </a:solidFill>
          </p:grpSpPr>
          <p:sp>
            <p:nvSpPr>
              <p:cNvPr id="19" name="Flowchart: Delay 18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0" name="Flowchart: Connector 19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 rot="16200000">
              <a:off x="1062341" y="3485017"/>
              <a:ext cx="864096" cy="288032"/>
              <a:chOff x="3275856" y="3861048"/>
              <a:chExt cx="864096" cy="288032"/>
            </a:xfrm>
            <a:solidFill>
              <a:srgbClr val="CA9CC3"/>
            </a:solidFill>
          </p:grpSpPr>
          <p:sp>
            <p:nvSpPr>
              <p:cNvPr id="22" name="Flowchart: Delay 21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3" name="Flowchart: Connector 22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 rot="16200000">
              <a:off x="777936" y="3162814"/>
              <a:ext cx="737931" cy="245977"/>
              <a:chOff x="3275856" y="3861048"/>
              <a:chExt cx="864096" cy="288032"/>
            </a:xfrm>
            <a:solidFill>
              <a:srgbClr val="DBBBD6"/>
            </a:solidFill>
          </p:grpSpPr>
          <p:sp>
            <p:nvSpPr>
              <p:cNvPr id="25" name="Flowchart: Delay 24"/>
              <p:cNvSpPr/>
              <p:nvPr/>
            </p:nvSpPr>
            <p:spPr>
              <a:xfrm>
                <a:off x="3275856" y="3861048"/>
                <a:ext cx="576064" cy="288032"/>
              </a:xfrm>
              <a:prstGeom prst="flowChartDelay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6" name="Flowchart: Connector 25"/>
              <p:cNvSpPr/>
              <p:nvPr/>
            </p:nvSpPr>
            <p:spPr>
              <a:xfrm>
                <a:off x="3851920" y="3861048"/>
                <a:ext cx="288032" cy="288032"/>
              </a:xfrm>
              <a:prstGeom prst="flowChartConnector">
                <a:avLst/>
              </a:prstGeom>
              <a:grpFill/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sp>
        <p:nvSpPr>
          <p:cNvPr id="27" name="Right Brace 26"/>
          <p:cNvSpPr/>
          <p:nvPr/>
        </p:nvSpPr>
        <p:spPr>
          <a:xfrm rot="16200000" flipV="1">
            <a:off x="1547874" y="1415041"/>
            <a:ext cx="288032" cy="2299828"/>
          </a:xfrm>
          <a:prstGeom prst="rightBrace">
            <a:avLst>
              <a:gd name="adj1" fmla="val 34249"/>
              <a:gd name="adj2" fmla="val 50000"/>
            </a:avLst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251940" y="1124744"/>
            <a:ext cx="2879900" cy="565146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3200" i="1" dirty="0" smtClean="0">
                <a:solidFill>
                  <a:srgbClr val="CA9CC3"/>
                </a:solidFill>
                <a:latin typeface="+mj-lt"/>
              </a:rPr>
              <a:t>Norway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013275" y="1129815"/>
            <a:ext cx="2879900" cy="565146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3200" i="1" dirty="0" smtClean="0">
                <a:solidFill>
                  <a:schemeClr val="accent1"/>
                </a:solidFill>
                <a:latin typeface="+mj-lt"/>
              </a:rPr>
              <a:t>Pakistan</a:t>
            </a:r>
          </a:p>
        </p:txBody>
      </p:sp>
      <p:sp>
        <p:nvSpPr>
          <p:cNvPr id="30" name="Right Brace 29"/>
          <p:cNvSpPr/>
          <p:nvPr/>
        </p:nvSpPr>
        <p:spPr>
          <a:xfrm rot="16200000" flipV="1">
            <a:off x="7309209" y="1415041"/>
            <a:ext cx="288032" cy="2299828"/>
          </a:xfrm>
          <a:prstGeom prst="rightBrace">
            <a:avLst>
              <a:gd name="adj1" fmla="val 34249"/>
              <a:gd name="adj2" fmla="val 50000"/>
            </a:avLst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31" name="Group 30"/>
          <p:cNvGrpSpPr/>
          <p:nvPr/>
        </p:nvGrpSpPr>
        <p:grpSpPr>
          <a:xfrm rot="16200000">
            <a:off x="6453287" y="3341001"/>
            <a:ext cx="864096" cy="288032"/>
            <a:chOff x="3275856" y="3861048"/>
            <a:chExt cx="864096" cy="288032"/>
          </a:xfrm>
          <a:solidFill>
            <a:schemeClr val="accent1"/>
          </a:solidFill>
        </p:grpSpPr>
        <p:sp>
          <p:nvSpPr>
            <p:cNvPr id="32" name="Flowchart: Delay 31"/>
            <p:cNvSpPr/>
            <p:nvPr/>
          </p:nvSpPr>
          <p:spPr>
            <a:xfrm>
              <a:off x="3275856" y="3861048"/>
              <a:ext cx="576064" cy="288032"/>
            </a:xfrm>
            <a:prstGeom prst="flowChartDelay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3" name="Flowchart: Connector 32"/>
            <p:cNvSpPr/>
            <p:nvPr/>
          </p:nvSpPr>
          <p:spPr>
            <a:xfrm>
              <a:off x="3851920" y="3861048"/>
              <a:ext cx="288032" cy="288032"/>
            </a:xfrm>
            <a:prstGeom prst="flowChartConnector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433205" y="2889481"/>
            <a:ext cx="1169934" cy="1125001"/>
            <a:chOff x="7433205" y="2889481"/>
            <a:chExt cx="1169934" cy="1125001"/>
          </a:xfrm>
        </p:grpSpPr>
        <p:sp>
          <p:nvSpPr>
            <p:cNvPr id="35" name="Flowchart: Delay 34"/>
            <p:cNvSpPr/>
            <p:nvPr/>
          </p:nvSpPr>
          <p:spPr>
            <a:xfrm rot="5400000" flipH="1">
              <a:off x="7704032" y="3165984"/>
              <a:ext cx="368673" cy="184337"/>
            </a:xfrm>
            <a:prstGeom prst="flowChartDelay">
              <a:avLst/>
            </a:prstGeom>
            <a:solidFill>
              <a:schemeClr val="accent4">
                <a:lumMod val="60000"/>
                <a:lumOff val="4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Flowchart: Connector 35"/>
            <p:cNvSpPr/>
            <p:nvPr/>
          </p:nvSpPr>
          <p:spPr>
            <a:xfrm rot="5400000" flipH="1">
              <a:off x="7796200" y="2889480"/>
              <a:ext cx="184336" cy="184337"/>
            </a:xfrm>
            <a:prstGeom prst="flowChartConnector">
              <a:avLst/>
            </a:prstGeom>
            <a:solidFill>
              <a:schemeClr val="accent4">
                <a:lumMod val="60000"/>
                <a:lumOff val="4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Flowchart: Delay 40"/>
            <p:cNvSpPr/>
            <p:nvPr/>
          </p:nvSpPr>
          <p:spPr>
            <a:xfrm rot="5400000" flipH="1">
              <a:off x="7289189" y="3582434"/>
              <a:ext cx="576064" cy="288032"/>
            </a:xfrm>
            <a:prstGeom prst="flowChartDelay">
              <a:avLst/>
            </a:prstGeom>
            <a:solidFill>
              <a:schemeClr val="accent4">
                <a:lumMod val="75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Flowchart: Connector 41"/>
            <p:cNvSpPr/>
            <p:nvPr/>
          </p:nvSpPr>
          <p:spPr>
            <a:xfrm rot="5400000" flipH="1">
              <a:off x="7433205" y="3150386"/>
              <a:ext cx="288032" cy="288032"/>
            </a:xfrm>
            <a:prstGeom prst="flowChartConnector">
              <a:avLst/>
            </a:prstGeom>
            <a:solidFill>
              <a:schemeClr val="accent4">
                <a:lumMod val="75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Flowchart: Delay 43"/>
            <p:cNvSpPr/>
            <p:nvPr/>
          </p:nvSpPr>
          <p:spPr>
            <a:xfrm rot="5400000" flipH="1">
              <a:off x="7907317" y="3340999"/>
              <a:ext cx="491954" cy="245977"/>
            </a:xfrm>
            <a:prstGeom prst="flowChartDelay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Flowchart: Connector 44"/>
            <p:cNvSpPr/>
            <p:nvPr/>
          </p:nvSpPr>
          <p:spPr>
            <a:xfrm rot="5400000" flipH="1">
              <a:off x="8030305" y="2972034"/>
              <a:ext cx="245977" cy="245977"/>
            </a:xfrm>
            <a:prstGeom prst="flowChartConnector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9" name="Flowchart: Delay 48"/>
            <p:cNvSpPr/>
            <p:nvPr/>
          </p:nvSpPr>
          <p:spPr>
            <a:xfrm rot="5400000" flipH="1">
              <a:off x="8326634" y="3258152"/>
              <a:ext cx="368673" cy="184337"/>
            </a:xfrm>
            <a:prstGeom prst="flowChartDelay">
              <a:avLst/>
            </a:prstGeom>
            <a:solidFill>
              <a:schemeClr val="accent4">
                <a:lumMod val="60000"/>
                <a:lumOff val="4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0" name="Flowchart: Connector 49"/>
            <p:cNvSpPr/>
            <p:nvPr/>
          </p:nvSpPr>
          <p:spPr>
            <a:xfrm rot="5400000" flipH="1">
              <a:off x="8418802" y="2981648"/>
              <a:ext cx="184336" cy="184337"/>
            </a:xfrm>
            <a:prstGeom prst="flowChartConnector">
              <a:avLst/>
            </a:prstGeom>
            <a:solidFill>
              <a:schemeClr val="accent4">
                <a:lumMod val="60000"/>
                <a:lumOff val="4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51" name="Right Brace 50"/>
          <p:cNvSpPr/>
          <p:nvPr/>
        </p:nvSpPr>
        <p:spPr>
          <a:xfrm rot="16200000" flipV="1">
            <a:off x="4427984" y="317590"/>
            <a:ext cx="288032" cy="5040560"/>
          </a:xfrm>
          <a:prstGeom prst="rightBrace">
            <a:avLst>
              <a:gd name="adj1" fmla="val 34249"/>
              <a:gd name="adj2" fmla="val 50000"/>
            </a:avLst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Title 2"/>
          <p:cNvSpPr>
            <a:spLocks noGrp="1"/>
          </p:cNvSpPr>
          <p:nvPr>
            <p:ph type="title"/>
          </p:nvPr>
        </p:nvSpPr>
        <p:spPr>
          <a:xfrm>
            <a:off x="250825" y="0"/>
            <a:ext cx="8642350" cy="1071546"/>
          </a:xfrm>
        </p:spPr>
        <p:txBody>
          <a:bodyPr/>
          <a:lstStyle/>
          <a:p>
            <a:r>
              <a:rPr lang="en-GB" dirty="0" smtClean="0"/>
              <a:t>Remittances </a:t>
            </a:r>
            <a:endParaRPr lang="en-GB" dirty="0"/>
          </a:p>
        </p:txBody>
      </p:sp>
      <p:sp>
        <p:nvSpPr>
          <p:cNvPr id="46" name="Freeform 45"/>
          <p:cNvSpPr/>
          <p:nvPr/>
        </p:nvSpPr>
        <p:spPr>
          <a:xfrm>
            <a:off x="2547257" y="3750906"/>
            <a:ext cx="3834881" cy="563114"/>
          </a:xfrm>
          <a:custGeom>
            <a:avLst/>
            <a:gdLst>
              <a:gd name="connsiteX0" fmla="*/ 0 w 4058816"/>
              <a:gd name="connsiteY0" fmla="*/ 0 h 550506"/>
              <a:gd name="connsiteX1" fmla="*/ 1987421 w 4058816"/>
              <a:gd name="connsiteY1" fmla="*/ 550506 h 550506"/>
              <a:gd name="connsiteX2" fmla="*/ 4058816 w 4058816"/>
              <a:gd name="connsiteY2" fmla="*/ 0 h 550506"/>
              <a:gd name="connsiteX3" fmla="*/ 4058816 w 4058816"/>
              <a:gd name="connsiteY3" fmla="*/ 0 h 550506"/>
              <a:gd name="connsiteX0" fmla="*/ 0 w 4180149"/>
              <a:gd name="connsiteY0" fmla="*/ 1934 h 552440"/>
              <a:gd name="connsiteX1" fmla="*/ 1987421 w 4180149"/>
              <a:gd name="connsiteY1" fmla="*/ 552440 h 552440"/>
              <a:gd name="connsiteX2" fmla="*/ 4058816 w 4180149"/>
              <a:gd name="connsiteY2" fmla="*/ 1934 h 552440"/>
              <a:gd name="connsiteX3" fmla="*/ 3918857 w 4180149"/>
              <a:gd name="connsiteY3" fmla="*/ 384489 h 552440"/>
              <a:gd name="connsiteX0" fmla="*/ 0 w 3991801"/>
              <a:gd name="connsiteY0" fmla="*/ 0 h 550995"/>
              <a:gd name="connsiteX1" fmla="*/ 1987421 w 3991801"/>
              <a:gd name="connsiteY1" fmla="*/ 550506 h 550995"/>
              <a:gd name="connsiteX2" fmla="*/ 3788228 w 3991801"/>
              <a:gd name="connsiteY2" fmla="*/ 102636 h 550995"/>
              <a:gd name="connsiteX3" fmla="*/ 3918857 w 3991801"/>
              <a:gd name="connsiteY3" fmla="*/ 382555 h 550995"/>
              <a:gd name="connsiteX0" fmla="*/ 0 w 3788228"/>
              <a:gd name="connsiteY0" fmla="*/ 0 h 550995"/>
              <a:gd name="connsiteX1" fmla="*/ 1987421 w 3788228"/>
              <a:gd name="connsiteY1" fmla="*/ 550506 h 550995"/>
              <a:gd name="connsiteX2" fmla="*/ 3788228 w 3788228"/>
              <a:gd name="connsiteY2" fmla="*/ 102636 h 550995"/>
              <a:gd name="connsiteX0" fmla="*/ 0 w 3834881"/>
              <a:gd name="connsiteY0" fmla="*/ 0 h 550823"/>
              <a:gd name="connsiteX1" fmla="*/ 1987421 w 3834881"/>
              <a:gd name="connsiteY1" fmla="*/ 550506 h 550823"/>
              <a:gd name="connsiteX2" fmla="*/ 3834881 w 3834881"/>
              <a:gd name="connsiteY2" fmla="*/ 83975 h 550823"/>
              <a:gd name="connsiteX0" fmla="*/ 0 w 3834881"/>
              <a:gd name="connsiteY0" fmla="*/ 0 h 551544"/>
              <a:gd name="connsiteX1" fmla="*/ 1987421 w 3834881"/>
              <a:gd name="connsiteY1" fmla="*/ 550506 h 551544"/>
              <a:gd name="connsiteX2" fmla="*/ 3834881 w 3834881"/>
              <a:gd name="connsiteY2" fmla="*/ 83975 h 551544"/>
              <a:gd name="connsiteX0" fmla="*/ 0 w 3834881"/>
              <a:gd name="connsiteY0" fmla="*/ 0 h 83975"/>
              <a:gd name="connsiteX1" fmla="*/ 3834881 w 3834881"/>
              <a:gd name="connsiteY1" fmla="*/ 83975 h 83975"/>
              <a:gd name="connsiteX0" fmla="*/ 0 w 3834881"/>
              <a:gd name="connsiteY0" fmla="*/ 0 h 438175"/>
              <a:gd name="connsiteX1" fmla="*/ 3834881 w 3834881"/>
              <a:gd name="connsiteY1" fmla="*/ 83975 h 438175"/>
              <a:gd name="connsiteX0" fmla="*/ 0 w 3834881"/>
              <a:gd name="connsiteY0" fmla="*/ 0 h 575859"/>
              <a:gd name="connsiteX1" fmla="*/ 3834881 w 3834881"/>
              <a:gd name="connsiteY1" fmla="*/ 83975 h 575859"/>
              <a:gd name="connsiteX0" fmla="*/ 0 w 3834881"/>
              <a:gd name="connsiteY0" fmla="*/ 0 h 578775"/>
              <a:gd name="connsiteX1" fmla="*/ 3834881 w 3834881"/>
              <a:gd name="connsiteY1" fmla="*/ 83975 h 578775"/>
              <a:gd name="connsiteX0" fmla="*/ 0 w 3834881"/>
              <a:gd name="connsiteY0" fmla="*/ 0 h 563114"/>
              <a:gd name="connsiteX1" fmla="*/ 3834881 w 3834881"/>
              <a:gd name="connsiteY1" fmla="*/ 83975 h 563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834881" h="563114">
                <a:moveTo>
                  <a:pt x="0" y="0"/>
                </a:moveTo>
                <a:cubicBezTo>
                  <a:pt x="774441" y="569167"/>
                  <a:pt x="2276668" y="877078"/>
                  <a:pt x="3834881" y="83975"/>
                </a:cubicBezTo>
              </a:path>
            </a:pathLst>
          </a:custGeom>
          <a:noFill/>
          <a:ln w="50800">
            <a:solidFill>
              <a:schemeClr val="tx1"/>
            </a:solidFill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3" name="Group 7"/>
          <p:cNvGrpSpPr/>
          <p:nvPr/>
        </p:nvGrpSpPr>
        <p:grpSpPr>
          <a:xfrm>
            <a:off x="3556431" y="3988363"/>
            <a:ext cx="1735649" cy="962073"/>
            <a:chOff x="3643884" y="2982468"/>
            <a:chExt cx="2161032" cy="1197864"/>
          </a:xfrm>
        </p:grpSpPr>
        <p:pic>
          <p:nvPicPr>
            <p:cNvPr id="54" name="Picture 53" descr="200-seddel (modified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43884" y="2982468"/>
              <a:ext cx="1856232" cy="89306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55" name="Picture 54" descr="200-seddel (modified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21072447">
              <a:off x="3796284" y="3134868"/>
              <a:ext cx="1856232" cy="89306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56" name="Picture 55" descr="200-seddel (modified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439323">
              <a:off x="3948684" y="3287268"/>
              <a:ext cx="1856232" cy="89306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6388818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Remittances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14</a:t>
            </a:fld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 rot="16200000">
            <a:off x="1835696" y="3327857"/>
            <a:ext cx="864096" cy="288032"/>
            <a:chOff x="3275856" y="3861048"/>
            <a:chExt cx="864096" cy="288032"/>
          </a:xfrm>
          <a:solidFill>
            <a:schemeClr val="accent1"/>
          </a:solidFill>
        </p:grpSpPr>
        <p:sp>
          <p:nvSpPr>
            <p:cNvPr id="6" name="Flowchart: Delay 5"/>
            <p:cNvSpPr/>
            <p:nvPr/>
          </p:nvSpPr>
          <p:spPr>
            <a:xfrm>
              <a:off x="3275856" y="3861048"/>
              <a:ext cx="576064" cy="288032"/>
            </a:xfrm>
            <a:prstGeom prst="flowChartDelay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Flowchart: Connector 6"/>
            <p:cNvSpPr/>
            <p:nvPr/>
          </p:nvSpPr>
          <p:spPr>
            <a:xfrm>
              <a:off x="3851920" y="3861048"/>
              <a:ext cx="288032" cy="288032"/>
            </a:xfrm>
            <a:prstGeom prst="flowChartConnector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8" name="Freeform 7"/>
          <p:cNvSpPr/>
          <p:nvPr/>
        </p:nvSpPr>
        <p:spPr>
          <a:xfrm>
            <a:off x="2547257" y="3750906"/>
            <a:ext cx="3834881" cy="563114"/>
          </a:xfrm>
          <a:custGeom>
            <a:avLst/>
            <a:gdLst>
              <a:gd name="connsiteX0" fmla="*/ 0 w 4058816"/>
              <a:gd name="connsiteY0" fmla="*/ 0 h 550506"/>
              <a:gd name="connsiteX1" fmla="*/ 1987421 w 4058816"/>
              <a:gd name="connsiteY1" fmla="*/ 550506 h 550506"/>
              <a:gd name="connsiteX2" fmla="*/ 4058816 w 4058816"/>
              <a:gd name="connsiteY2" fmla="*/ 0 h 550506"/>
              <a:gd name="connsiteX3" fmla="*/ 4058816 w 4058816"/>
              <a:gd name="connsiteY3" fmla="*/ 0 h 550506"/>
              <a:gd name="connsiteX0" fmla="*/ 0 w 4180149"/>
              <a:gd name="connsiteY0" fmla="*/ 1934 h 552440"/>
              <a:gd name="connsiteX1" fmla="*/ 1987421 w 4180149"/>
              <a:gd name="connsiteY1" fmla="*/ 552440 h 552440"/>
              <a:gd name="connsiteX2" fmla="*/ 4058816 w 4180149"/>
              <a:gd name="connsiteY2" fmla="*/ 1934 h 552440"/>
              <a:gd name="connsiteX3" fmla="*/ 3918857 w 4180149"/>
              <a:gd name="connsiteY3" fmla="*/ 384489 h 552440"/>
              <a:gd name="connsiteX0" fmla="*/ 0 w 3991801"/>
              <a:gd name="connsiteY0" fmla="*/ 0 h 550995"/>
              <a:gd name="connsiteX1" fmla="*/ 1987421 w 3991801"/>
              <a:gd name="connsiteY1" fmla="*/ 550506 h 550995"/>
              <a:gd name="connsiteX2" fmla="*/ 3788228 w 3991801"/>
              <a:gd name="connsiteY2" fmla="*/ 102636 h 550995"/>
              <a:gd name="connsiteX3" fmla="*/ 3918857 w 3991801"/>
              <a:gd name="connsiteY3" fmla="*/ 382555 h 550995"/>
              <a:gd name="connsiteX0" fmla="*/ 0 w 3788228"/>
              <a:gd name="connsiteY0" fmla="*/ 0 h 550995"/>
              <a:gd name="connsiteX1" fmla="*/ 1987421 w 3788228"/>
              <a:gd name="connsiteY1" fmla="*/ 550506 h 550995"/>
              <a:gd name="connsiteX2" fmla="*/ 3788228 w 3788228"/>
              <a:gd name="connsiteY2" fmla="*/ 102636 h 550995"/>
              <a:gd name="connsiteX0" fmla="*/ 0 w 3834881"/>
              <a:gd name="connsiteY0" fmla="*/ 0 h 550823"/>
              <a:gd name="connsiteX1" fmla="*/ 1987421 w 3834881"/>
              <a:gd name="connsiteY1" fmla="*/ 550506 h 550823"/>
              <a:gd name="connsiteX2" fmla="*/ 3834881 w 3834881"/>
              <a:gd name="connsiteY2" fmla="*/ 83975 h 550823"/>
              <a:gd name="connsiteX0" fmla="*/ 0 w 3834881"/>
              <a:gd name="connsiteY0" fmla="*/ 0 h 551544"/>
              <a:gd name="connsiteX1" fmla="*/ 1987421 w 3834881"/>
              <a:gd name="connsiteY1" fmla="*/ 550506 h 551544"/>
              <a:gd name="connsiteX2" fmla="*/ 3834881 w 3834881"/>
              <a:gd name="connsiteY2" fmla="*/ 83975 h 551544"/>
              <a:gd name="connsiteX0" fmla="*/ 0 w 3834881"/>
              <a:gd name="connsiteY0" fmla="*/ 0 h 83975"/>
              <a:gd name="connsiteX1" fmla="*/ 3834881 w 3834881"/>
              <a:gd name="connsiteY1" fmla="*/ 83975 h 83975"/>
              <a:gd name="connsiteX0" fmla="*/ 0 w 3834881"/>
              <a:gd name="connsiteY0" fmla="*/ 0 h 438175"/>
              <a:gd name="connsiteX1" fmla="*/ 3834881 w 3834881"/>
              <a:gd name="connsiteY1" fmla="*/ 83975 h 438175"/>
              <a:gd name="connsiteX0" fmla="*/ 0 w 3834881"/>
              <a:gd name="connsiteY0" fmla="*/ 0 h 575859"/>
              <a:gd name="connsiteX1" fmla="*/ 3834881 w 3834881"/>
              <a:gd name="connsiteY1" fmla="*/ 83975 h 575859"/>
              <a:gd name="connsiteX0" fmla="*/ 0 w 3834881"/>
              <a:gd name="connsiteY0" fmla="*/ 0 h 578775"/>
              <a:gd name="connsiteX1" fmla="*/ 3834881 w 3834881"/>
              <a:gd name="connsiteY1" fmla="*/ 83975 h 578775"/>
              <a:gd name="connsiteX0" fmla="*/ 0 w 3834881"/>
              <a:gd name="connsiteY0" fmla="*/ 0 h 563114"/>
              <a:gd name="connsiteX1" fmla="*/ 3834881 w 3834881"/>
              <a:gd name="connsiteY1" fmla="*/ 83975 h 563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834881" h="563114">
                <a:moveTo>
                  <a:pt x="0" y="0"/>
                </a:moveTo>
                <a:cubicBezTo>
                  <a:pt x="774441" y="569167"/>
                  <a:pt x="2276668" y="877078"/>
                  <a:pt x="3834881" y="83975"/>
                </a:cubicBezTo>
              </a:path>
            </a:pathLst>
          </a:custGeom>
          <a:noFill/>
          <a:ln w="50800">
            <a:solidFill>
              <a:schemeClr val="tx1"/>
            </a:solidFill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9" name="Group 7"/>
          <p:cNvGrpSpPr/>
          <p:nvPr/>
        </p:nvGrpSpPr>
        <p:grpSpPr>
          <a:xfrm>
            <a:off x="3556431" y="3988363"/>
            <a:ext cx="1735649" cy="962073"/>
            <a:chOff x="3643884" y="2982468"/>
            <a:chExt cx="2161032" cy="1197864"/>
          </a:xfrm>
        </p:grpSpPr>
        <p:pic>
          <p:nvPicPr>
            <p:cNvPr id="10" name="Picture 9" descr="200-seddel (modified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43884" y="2982468"/>
              <a:ext cx="1856232" cy="89306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1" name="Picture 10" descr="200-seddel (modified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21072447">
              <a:off x="3796284" y="3134868"/>
              <a:ext cx="1856232" cy="89306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2" name="Picture 11" descr="200-seddel (modified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439323">
              <a:off x="3948684" y="3287268"/>
              <a:ext cx="1856232" cy="89306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3" name="TextBox 12"/>
          <p:cNvSpPr txBox="1"/>
          <p:nvPr/>
        </p:nvSpPr>
        <p:spPr>
          <a:xfrm>
            <a:off x="250825" y="3307346"/>
            <a:ext cx="1799927" cy="431998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0">
            <a:spAutoFit/>
          </a:bodyPr>
          <a:lstStyle/>
          <a:p>
            <a:pPr algn="ctr"/>
            <a:r>
              <a:rPr lang="en-GB" sz="2300" u="sng" dirty="0" smtClean="0">
                <a:solidFill>
                  <a:schemeClr val="tx2"/>
                </a:solidFill>
                <a:latin typeface="Gill Sans MT" pitchFamily="34" charset="0"/>
              </a:rPr>
              <a:t>Who</a:t>
            </a:r>
            <a:r>
              <a:rPr lang="en-GB" sz="2300" dirty="0" smtClean="0">
                <a:solidFill>
                  <a:schemeClr val="tx2"/>
                </a:solidFill>
                <a:latin typeface="Gill Sans MT" pitchFamily="34" charset="0"/>
              </a:rPr>
              <a:t> remits?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50825" y="1413322"/>
            <a:ext cx="8642350" cy="936000"/>
            <a:chOff x="250825" y="1413322"/>
            <a:chExt cx="8642350" cy="936000"/>
          </a:xfrm>
        </p:grpSpPr>
        <p:sp>
          <p:nvSpPr>
            <p:cNvPr id="14" name="TextBox 13"/>
            <p:cNvSpPr txBox="1"/>
            <p:nvPr/>
          </p:nvSpPr>
          <p:spPr>
            <a:xfrm>
              <a:off x="250825" y="1413322"/>
              <a:ext cx="1656000" cy="936000"/>
            </a:xfrm>
            <a:prstGeom prst="rect">
              <a:avLst/>
            </a:prstGeom>
            <a:solidFill>
              <a:schemeClr val="accent6"/>
            </a:solidFill>
          </p:spPr>
          <p:txBody>
            <a:bodyPr wrap="square" lIns="0" tIns="36000" rIns="0" bIns="36000" rtlCol="0" anchor="ctr" anchorCtr="0">
              <a:noAutofit/>
            </a:bodyPr>
            <a:lstStyle/>
            <a:p>
              <a:pPr algn="ctr">
                <a:lnSpc>
                  <a:spcPct val="85000"/>
                </a:lnSpc>
              </a:pPr>
              <a: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  <a:t>Attachment to the country </a:t>
              </a:r>
              <a:b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</a:br>
              <a: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  <a:t>of origin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989427" y="1413322"/>
              <a:ext cx="1656000" cy="936000"/>
            </a:xfrm>
            <a:prstGeom prst="rect">
              <a:avLst/>
            </a:prstGeom>
            <a:solidFill>
              <a:schemeClr val="accent6"/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pPr algn="ctr">
                <a:lnSpc>
                  <a:spcPct val="85000"/>
                </a:lnSpc>
              </a:pPr>
              <a: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  <a:t>Attachment to Norway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744000" y="1413322"/>
              <a:ext cx="1656000" cy="936000"/>
            </a:xfrm>
            <a:prstGeom prst="rect">
              <a:avLst/>
            </a:prstGeom>
            <a:solidFill>
              <a:schemeClr val="accent6"/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pPr algn="ctr">
                <a:lnSpc>
                  <a:spcPct val="85000"/>
                </a:lnSpc>
              </a:pPr>
              <a: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  <a:t>Financial situation and employment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489434" y="1413322"/>
              <a:ext cx="1656000" cy="936000"/>
            </a:xfrm>
            <a:prstGeom prst="rect">
              <a:avLst/>
            </a:prstGeom>
            <a:solidFill>
              <a:schemeClr val="accent6"/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pPr algn="ctr">
                <a:lnSpc>
                  <a:spcPct val="85000"/>
                </a:lnSpc>
              </a:pPr>
              <a: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  <a:t>Individual </a:t>
              </a:r>
              <a:r>
                <a:rPr lang="en-GB" sz="2100" dirty="0" err="1" smtClean="0">
                  <a:solidFill>
                    <a:schemeClr val="tx2"/>
                  </a:solidFill>
                  <a:latin typeface="Gill Sans MT" pitchFamily="34" charset="0"/>
                </a:rPr>
                <a:t>characte</a:t>
              </a:r>
              <a: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  <a:t>-</a:t>
              </a:r>
              <a:b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</a:br>
              <a:r>
                <a:rPr lang="en-GB" sz="2100" dirty="0" err="1" smtClean="0">
                  <a:solidFill>
                    <a:schemeClr val="tx2"/>
                  </a:solidFill>
                  <a:latin typeface="Gill Sans MT" pitchFamily="34" charset="0"/>
                </a:rPr>
                <a:t>ristics</a:t>
              </a:r>
              <a:endParaRPr lang="en-GB" sz="2100" dirty="0" smtClean="0">
                <a:solidFill>
                  <a:schemeClr val="tx2"/>
                </a:solidFill>
                <a:latin typeface="Gill Sans MT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237175" y="1413322"/>
              <a:ext cx="1656000" cy="936000"/>
            </a:xfrm>
            <a:prstGeom prst="rect">
              <a:avLst/>
            </a:prstGeom>
            <a:solidFill>
              <a:schemeClr val="accent6"/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pPr algn="ctr">
                <a:lnSpc>
                  <a:spcPct val="85000"/>
                </a:lnSpc>
              </a:pPr>
              <a: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  <a:t>Country of origin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3456450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Straight Arrow Connector 25"/>
          <p:cNvCxnSpPr>
            <a:stCxn id="10" idx="2"/>
            <a:endCxn id="24" idx="0"/>
          </p:cNvCxnSpPr>
          <p:nvPr/>
        </p:nvCxnSpPr>
        <p:spPr>
          <a:xfrm rot="16200000" flipH="1">
            <a:off x="2880033" y="4041288"/>
            <a:ext cx="3383934" cy="1"/>
          </a:xfrm>
          <a:prstGeom prst="straightConnector1">
            <a:avLst/>
          </a:prstGeom>
          <a:ln w="28575" cap="sq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>
            <a:stCxn id="8" idx="2"/>
            <a:endCxn id="18" idx="0"/>
          </p:cNvCxnSpPr>
          <p:nvPr/>
        </p:nvCxnSpPr>
        <p:spPr>
          <a:xfrm rot="16200000" flipH="1">
            <a:off x="846035" y="2582111"/>
            <a:ext cx="3383935" cy="2918355"/>
          </a:xfrm>
          <a:prstGeom prst="straightConnector1">
            <a:avLst/>
          </a:prstGeom>
          <a:ln w="28575" cap="sq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Elbow Connector 31"/>
          <p:cNvCxnSpPr>
            <a:stCxn id="9" idx="2"/>
            <a:endCxn id="30" idx="0"/>
          </p:cNvCxnSpPr>
          <p:nvPr/>
        </p:nvCxnSpPr>
        <p:spPr>
          <a:xfrm rot="16200000" flipH="1">
            <a:off x="1859041" y="3307707"/>
            <a:ext cx="3383935" cy="1467163"/>
          </a:xfrm>
          <a:prstGeom prst="straightConnector1">
            <a:avLst/>
          </a:prstGeom>
          <a:ln w="28575" cap="sq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Elbow Connector 35"/>
          <p:cNvCxnSpPr>
            <a:stCxn id="11" idx="2"/>
            <a:endCxn id="28" idx="0"/>
          </p:cNvCxnSpPr>
          <p:nvPr/>
        </p:nvCxnSpPr>
        <p:spPr>
          <a:xfrm rot="5400000">
            <a:off x="3896455" y="3312277"/>
            <a:ext cx="3383935" cy="1458024"/>
          </a:xfrm>
          <a:prstGeom prst="straightConnector1">
            <a:avLst/>
          </a:prstGeom>
          <a:ln w="28575" cap="sq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39"/>
          <p:cNvCxnSpPr>
            <a:stCxn id="12" idx="2"/>
            <a:endCxn id="25" idx="0"/>
          </p:cNvCxnSpPr>
          <p:nvPr/>
        </p:nvCxnSpPr>
        <p:spPr>
          <a:xfrm rot="5400000">
            <a:off x="4914031" y="2582112"/>
            <a:ext cx="3383934" cy="2918355"/>
          </a:xfrm>
          <a:prstGeom prst="straightConnector1">
            <a:avLst/>
          </a:prstGeom>
          <a:ln w="28575" cap="sq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Survey data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15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50825" y="1413322"/>
            <a:ext cx="1656000" cy="936000"/>
          </a:xfrm>
          <a:prstGeom prst="rect">
            <a:avLst/>
          </a:prstGeom>
          <a:solidFill>
            <a:schemeClr val="accent6"/>
          </a:solidFill>
        </p:spPr>
        <p:txBody>
          <a:bodyPr wrap="square" lIns="0" tIns="36000" rIns="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Attachment to the country </a:t>
            </a:r>
            <a:b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</a:b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of origin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89427" y="1413322"/>
            <a:ext cx="1656000" cy="936000"/>
          </a:xfrm>
          <a:prstGeom prst="rect">
            <a:avLst/>
          </a:prstGeom>
          <a:solidFill>
            <a:schemeClr val="accent6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Attachment to Norway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44000" y="1413322"/>
            <a:ext cx="1656000" cy="936000"/>
          </a:xfrm>
          <a:prstGeom prst="rect">
            <a:avLst/>
          </a:prstGeom>
          <a:solidFill>
            <a:schemeClr val="accent6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Financial situation and employment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9434" y="1413322"/>
            <a:ext cx="1656000" cy="936000"/>
          </a:xfrm>
          <a:prstGeom prst="rect">
            <a:avLst/>
          </a:prstGeom>
          <a:solidFill>
            <a:schemeClr val="accent6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Individual </a:t>
            </a:r>
            <a:r>
              <a:rPr lang="en-GB" sz="2100" dirty="0" err="1" smtClean="0">
                <a:solidFill>
                  <a:schemeClr val="tx2"/>
                </a:solidFill>
                <a:latin typeface="Gill Sans MT" pitchFamily="34" charset="0"/>
              </a:rPr>
              <a:t>characte</a:t>
            </a: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-</a:t>
            </a:r>
            <a:b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</a:br>
            <a:r>
              <a:rPr lang="en-GB" sz="2100" dirty="0" err="1" smtClean="0">
                <a:solidFill>
                  <a:schemeClr val="tx2"/>
                </a:solidFill>
                <a:latin typeface="Gill Sans MT" pitchFamily="34" charset="0"/>
              </a:rPr>
              <a:t>ristics</a:t>
            </a:r>
            <a:endParaRPr lang="en-GB" sz="2100" dirty="0" smtClean="0">
              <a:solidFill>
                <a:schemeClr val="tx2"/>
              </a:solidFill>
              <a:latin typeface="Gill Sans MT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37175" y="1413322"/>
            <a:ext cx="1656000" cy="936000"/>
          </a:xfrm>
          <a:prstGeom prst="rect">
            <a:avLst/>
          </a:prstGeom>
          <a:solidFill>
            <a:schemeClr val="accent6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Country of origin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44000" y="5877271"/>
            <a:ext cx="1656000" cy="648073"/>
          </a:xfrm>
          <a:prstGeom prst="rect">
            <a:avLst/>
          </a:prstGeom>
          <a:solidFill>
            <a:schemeClr val="tx2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bg1"/>
                </a:solidFill>
                <a:latin typeface="Gill Sans MT" pitchFamily="34" charset="0"/>
              </a:rPr>
              <a:t>Remittance-sending</a:t>
            </a:r>
          </a:p>
        </p:txBody>
      </p:sp>
      <p:sp>
        <p:nvSpPr>
          <p:cNvPr id="13" name="Rectangular Callout 12"/>
          <p:cNvSpPr/>
          <p:nvPr/>
        </p:nvSpPr>
        <p:spPr>
          <a:xfrm>
            <a:off x="250825" y="3429000"/>
            <a:ext cx="3529014" cy="1512365"/>
          </a:xfrm>
          <a:prstGeom prst="wedgeRectCallout">
            <a:avLst>
              <a:gd name="adj1" fmla="val -38116"/>
              <a:gd name="adj2" fmla="val -121857"/>
            </a:avLst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65000"/>
              </a:schemeClr>
            </a:solidFill>
          </a:ln>
          <a:effectLst>
            <a:outerShdw blurRad="1016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accent1"/>
                </a:solidFill>
              </a:rPr>
              <a:t>Has parent(s) in country of origin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Has partner/spouse abroad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Owns property in country of origin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Has visited/received visits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Expects to return</a:t>
            </a:r>
          </a:p>
          <a:p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5" name="Rectangular Callout 14"/>
          <p:cNvSpPr/>
          <p:nvPr/>
        </p:nvSpPr>
        <p:spPr>
          <a:xfrm>
            <a:off x="755576" y="3429000"/>
            <a:ext cx="3529014" cy="1512365"/>
          </a:xfrm>
          <a:prstGeom prst="wedgeRectCallout">
            <a:avLst>
              <a:gd name="adj1" fmla="val -2855"/>
              <a:gd name="adj2" fmla="val -123104"/>
            </a:avLst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65000"/>
              </a:schemeClr>
            </a:solidFill>
          </a:ln>
          <a:effectLst>
            <a:outerShdw blurRad="1016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accent1"/>
                </a:solidFill>
              </a:rPr>
              <a:t>Has not experienced discrimination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Has good Norwegian-language skills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Feels connected to Norway</a:t>
            </a:r>
          </a:p>
          <a:p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7" name="Rectangular Callout 16"/>
          <p:cNvSpPr/>
          <p:nvPr/>
        </p:nvSpPr>
        <p:spPr>
          <a:xfrm>
            <a:off x="5364163" y="3429000"/>
            <a:ext cx="3529014" cy="1512365"/>
          </a:xfrm>
          <a:prstGeom prst="wedgeRectCallout">
            <a:avLst>
              <a:gd name="adj1" fmla="val -11136"/>
              <a:gd name="adj2" fmla="val -123104"/>
            </a:avLst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65000"/>
              </a:schemeClr>
            </a:solidFill>
          </a:ln>
          <a:effectLst>
            <a:outerShdw blurRad="1016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accent1"/>
                </a:solidFill>
              </a:rPr>
              <a:t>Age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Proportion of life lived in Norway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Gender</a:t>
            </a:r>
          </a:p>
          <a:p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709770" y="5733257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284591" y="5733256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859410" y="5733256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4572000" y="5733257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997180" y="5733257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ular Callout 26"/>
          <p:cNvSpPr/>
          <p:nvPr/>
        </p:nvSpPr>
        <p:spPr>
          <a:xfrm>
            <a:off x="6075749" y="5445125"/>
            <a:ext cx="1989427" cy="1080566"/>
          </a:xfrm>
          <a:prstGeom prst="wedgeRectCallout">
            <a:avLst>
              <a:gd name="adj1" fmla="val -83319"/>
              <a:gd name="adj2" fmla="val 26785"/>
            </a:avLst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65000"/>
              </a:schemeClr>
            </a:solidFill>
          </a:ln>
          <a:effectLst>
            <a:outerShdw blurRad="1016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accent1"/>
                </a:solidFill>
              </a:rPr>
              <a:t>Sends remittances at least once per year (yes/no)</a:t>
            </a:r>
          </a:p>
          <a:p>
            <a:endParaRPr lang="en-GB" dirty="0" smtClean="0">
              <a:solidFill>
                <a:schemeClr val="accent1"/>
              </a:solidFill>
            </a:endParaRPr>
          </a:p>
          <a:p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6" name="Rectangular Callout 15"/>
          <p:cNvSpPr/>
          <p:nvPr/>
        </p:nvSpPr>
        <p:spPr>
          <a:xfrm>
            <a:off x="4788024" y="3429000"/>
            <a:ext cx="3600400" cy="1512365"/>
          </a:xfrm>
          <a:prstGeom prst="wedgeRectCallout">
            <a:avLst>
              <a:gd name="adj1" fmla="val -44794"/>
              <a:gd name="adj2" fmla="val -121857"/>
            </a:avLst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65000"/>
              </a:schemeClr>
            </a:solidFill>
          </a:ln>
          <a:effectLst>
            <a:outerShdw blurRad="1016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accent1"/>
                </a:solidFill>
              </a:rPr>
              <a:t>Difficulties with regular expenses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Difficulty with unexpected </a:t>
            </a:r>
            <a:r>
              <a:rPr lang="en-GB" dirty="0" smtClean="0">
                <a:solidFill>
                  <a:schemeClr val="accent1"/>
                </a:solidFill>
              </a:rPr>
              <a:t>expenses</a:t>
            </a:r>
            <a:endParaRPr lang="en-GB" dirty="0" smtClean="0">
              <a:solidFill>
                <a:schemeClr val="accent1"/>
              </a:solidFill>
            </a:endParaRPr>
          </a:p>
          <a:p>
            <a:r>
              <a:rPr lang="en-GB" dirty="0" smtClean="0">
                <a:solidFill>
                  <a:schemeClr val="accent1"/>
                </a:solidFill>
              </a:rPr>
              <a:t>Labour market position</a:t>
            </a:r>
          </a:p>
          <a:p>
            <a:endParaRPr lang="en-GB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0313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5" grpId="0" animBg="1"/>
      <p:bldP spid="15" grpId="1" animBg="1"/>
      <p:bldP spid="17" grpId="0" animBg="1"/>
      <p:bldP spid="27" grpId="0" animBg="1"/>
      <p:bldP spid="27" grpId="1" animBg="1"/>
      <p:bldP spid="16" grpId="0" animBg="1"/>
      <p:bldP spid="1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Elbow Connector 39"/>
          <p:cNvCxnSpPr>
            <a:stCxn id="12" idx="2"/>
            <a:endCxn id="25" idx="0"/>
          </p:cNvCxnSpPr>
          <p:nvPr/>
        </p:nvCxnSpPr>
        <p:spPr>
          <a:xfrm rot="5400000">
            <a:off x="4914031" y="2582112"/>
            <a:ext cx="3383934" cy="2918355"/>
          </a:xfrm>
          <a:prstGeom prst="straightConnector1">
            <a:avLst/>
          </a:prstGeom>
          <a:ln w="34925" cap="sq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Survey data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16</a:t>
            </a:fld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250825" y="1413322"/>
            <a:ext cx="6894609" cy="4319934"/>
            <a:chOff x="250825" y="1413322"/>
            <a:chExt cx="6894609" cy="4319934"/>
          </a:xfrm>
        </p:grpSpPr>
        <p:cxnSp>
          <p:nvCxnSpPr>
            <p:cNvPr id="26" name="Straight Arrow Connector 25"/>
            <p:cNvCxnSpPr>
              <a:stCxn id="10" idx="2"/>
              <a:endCxn id="24" idx="0"/>
            </p:cNvCxnSpPr>
            <p:nvPr/>
          </p:nvCxnSpPr>
          <p:spPr>
            <a:xfrm rot="16200000" flipH="1">
              <a:off x="2880033" y="4041288"/>
              <a:ext cx="3383934" cy="1"/>
            </a:xfrm>
            <a:prstGeom prst="straightConnector1">
              <a:avLst/>
            </a:prstGeom>
            <a:ln w="28575" cap="sq">
              <a:solidFill>
                <a:schemeClr val="accent5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Elbow Connector 19"/>
            <p:cNvCxnSpPr>
              <a:stCxn id="8" idx="2"/>
              <a:endCxn id="18" idx="0"/>
            </p:cNvCxnSpPr>
            <p:nvPr/>
          </p:nvCxnSpPr>
          <p:spPr>
            <a:xfrm rot="16200000" flipH="1">
              <a:off x="846035" y="2582111"/>
              <a:ext cx="3383935" cy="2918355"/>
            </a:xfrm>
            <a:prstGeom prst="straightConnector1">
              <a:avLst/>
            </a:prstGeom>
            <a:ln w="28575" cap="sq">
              <a:solidFill>
                <a:schemeClr val="accent5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Elbow Connector 31"/>
            <p:cNvCxnSpPr>
              <a:stCxn id="9" idx="2"/>
              <a:endCxn id="30" idx="0"/>
            </p:cNvCxnSpPr>
            <p:nvPr/>
          </p:nvCxnSpPr>
          <p:spPr>
            <a:xfrm rot="16200000" flipH="1">
              <a:off x="1859041" y="3307707"/>
              <a:ext cx="3383935" cy="1467163"/>
            </a:xfrm>
            <a:prstGeom prst="straightConnector1">
              <a:avLst/>
            </a:prstGeom>
            <a:ln w="28575" cap="sq">
              <a:solidFill>
                <a:schemeClr val="accent5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Elbow Connector 35"/>
            <p:cNvCxnSpPr>
              <a:stCxn id="11" idx="2"/>
              <a:endCxn id="28" idx="0"/>
            </p:cNvCxnSpPr>
            <p:nvPr/>
          </p:nvCxnSpPr>
          <p:spPr>
            <a:xfrm rot="5400000">
              <a:off x="3896455" y="3312277"/>
              <a:ext cx="3383935" cy="1458024"/>
            </a:xfrm>
            <a:prstGeom prst="straightConnector1">
              <a:avLst/>
            </a:prstGeom>
            <a:ln w="28575" cap="sq">
              <a:solidFill>
                <a:schemeClr val="accent5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250825" y="1413322"/>
              <a:ext cx="1656000" cy="936000"/>
            </a:xfrm>
            <a:prstGeom prst="rect">
              <a:avLst/>
            </a:prstGeom>
            <a:solidFill>
              <a:schemeClr val="accent6"/>
            </a:solidFill>
          </p:spPr>
          <p:txBody>
            <a:bodyPr wrap="square" lIns="0" tIns="36000" rIns="0" bIns="36000" rtlCol="0" anchor="ctr" anchorCtr="0">
              <a:noAutofit/>
            </a:bodyPr>
            <a:lstStyle/>
            <a:p>
              <a:pPr algn="ctr">
                <a:lnSpc>
                  <a:spcPct val="85000"/>
                </a:lnSpc>
              </a:pPr>
              <a: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  <a:t>Attachment to the country </a:t>
              </a:r>
              <a:b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</a:br>
              <a: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  <a:t>of origin 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989427" y="1413322"/>
              <a:ext cx="1656000" cy="936000"/>
            </a:xfrm>
            <a:prstGeom prst="rect">
              <a:avLst/>
            </a:prstGeom>
            <a:solidFill>
              <a:schemeClr val="accent6"/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pPr algn="ctr">
                <a:lnSpc>
                  <a:spcPct val="85000"/>
                </a:lnSpc>
              </a:pPr>
              <a: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  <a:t>Attachment to Norway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744000" y="1413322"/>
              <a:ext cx="1656000" cy="936000"/>
            </a:xfrm>
            <a:prstGeom prst="rect">
              <a:avLst/>
            </a:prstGeom>
            <a:solidFill>
              <a:schemeClr val="accent6"/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pPr algn="ctr">
                <a:lnSpc>
                  <a:spcPct val="85000"/>
                </a:lnSpc>
              </a:pPr>
              <a: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  <a:t>Financial situation and employment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489434" y="1413322"/>
              <a:ext cx="1656000" cy="936000"/>
            </a:xfrm>
            <a:prstGeom prst="rect">
              <a:avLst/>
            </a:prstGeom>
            <a:solidFill>
              <a:schemeClr val="accent6"/>
            </a:solidFill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pPr algn="ctr">
                <a:lnSpc>
                  <a:spcPct val="85000"/>
                </a:lnSpc>
              </a:pPr>
              <a: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  <a:t>Individual </a:t>
              </a:r>
              <a:r>
                <a:rPr lang="en-GB" sz="2100" dirty="0" err="1" smtClean="0">
                  <a:solidFill>
                    <a:schemeClr val="tx2"/>
                  </a:solidFill>
                  <a:latin typeface="Gill Sans MT" pitchFamily="34" charset="0"/>
                </a:rPr>
                <a:t>characte</a:t>
              </a:r>
              <a: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  <a:t>-</a:t>
              </a:r>
              <a:br>
                <a:rPr lang="en-GB" sz="2100" dirty="0" smtClean="0">
                  <a:solidFill>
                    <a:schemeClr val="tx2"/>
                  </a:solidFill>
                  <a:latin typeface="Gill Sans MT" pitchFamily="34" charset="0"/>
                </a:rPr>
              </a:br>
              <a:r>
                <a:rPr lang="en-GB" sz="2100" dirty="0" err="1" smtClean="0">
                  <a:solidFill>
                    <a:schemeClr val="tx2"/>
                  </a:solidFill>
                  <a:latin typeface="Gill Sans MT" pitchFamily="34" charset="0"/>
                </a:rPr>
                <a:t>ristics</a:t>
              </a:r>
              <a:endParaRPr lang="en-GB" sz="2100" dirty="0" smtClean="0">
                <a:solidFill>
                  <a:schemeClr val="tx2"/>
                </a:solidFill>
                <a:latin typeface="Gill Sans MT" pitchFamily="34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7237175" y="1413322"/>
            <a:ext cx="1656000" cy="936000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bg1"/>
                </a:solidFill>
                <a:latin typeface="Gill Sans MT" pitchFamily="34" charset="0"/>
              </a:rPr>
              <a:t>Country of origin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44000" y="5877271"/>
            <a:ext cx="1656000" cy="648073"/>
          </a:xfrm>
          <a:prstGeom prst="rect">
            <a:avLst/>
          </a:prstGeom>
          <a:solidFill>
            <a:schemeClr val="tx2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bg1"/>
                </a:solidFill>
                <a:latin typeface="Gill Sans MT" pitchFamily="34" charset="0"/>
              </a:rPr>
              <a:t>Remittance-sending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709770" y="5733257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284591" y="5733256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859410" y="5733256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4572000" y="5733257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997180" y="5733257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0" y="1268760"/>
            <a:ext cx="7237175" cy="1080561"/>
          </a:xfrm>
          <a:prstGeom prst="rect">
            <a:avLst/>
          </a:prstGeom>
          <a:solidFill>
            <a:srgbClr val="FFFFFF">
              <a:alpha val="50196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250825" y="3210877"/>
            <a:ext cx="5149175" cy="1657175"/>
            <a:chOff x="250825" y="2853185"/>
            <a:chExt cx="5238609" cy="1685958"/>
          </a:xfrm>
        </p:grpSpPr>
        <p:grpSp>
          <p:nvGrpSpPr>
            <p:cNvPr id="6" name="Group 5"/>
            <p:cNvGrpSpPr/>
            <p:nvPr/>
          </p:nvGrpSpPr>
          <p:grpSpPr>
            <a:xfrm>
              <a:off x="2969773" y="2853388"/>
              <a:ext cx="2519661" cy="1678664"/>
              <a:chOff x="576241" y="4428367"/>
              <a:chExt cx="2661168" cy="1772940"/>
            </a:xfrm>
          </p:grpSpPr>
          <p:pic>
            <p:nvPicPr>
              <p:cNvPr id="21" name="Picture 4" descr="http://farm5.static.flickr.com/4104/5183513331_21f0a59324_z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grayscl/>
              </a:blip>
              <a:srcRect/>
              <a:stretch>
                <a:fillRect/>
              </a:stretch>
            </p:blipFill>
            <p:spPr bwMode="auto">
              <a:xfrm>
                <a:off x="580078" y="4428367"/>
                <a:ext cx="2657331" cy="1772939"/>
              </a:xfrm>
              <a:prstGeom prst="rect">
                <a:avLst/>
              </a:prstGeom>
              <a:noFill/>
            </p:spPr>
          </p:pic>
          <p:pic>
            <p:nvPicPr>
              <p:cNvPr id="22" name="Picture 2" descr="http://farm5.static.flickr.com/4075/4861403225_ab7d9771a3_z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grayscl/>
              </a:blip>
              <a:srcRect/>
              <a:stretch>
                <a:fillRect/>
              </a:stretch>
            </p:blipFill>
            <p:spPr bwMode="auto">
              <a:xfrm>
                <a:off x="576241" y="4428367"/>
                <a:ext cx="1353356" cy="1772940"/>
              </a:xfrm>
              <a:prstGeom prst="rect">
                <a:avLst/>
              </a:prstGeom>
              <a:noFill/>
            </p:spPr>
          </p:pic>
        </p:grpSp>
        <p:grpSp>
          <p:nvGrpSpPr>
            <p:cNvPr id="3" name="Group 2"/>
            <p:cNvGrpSpPr/>
            <p:nvPr/>
          </p:nvGrpSpPr>
          <p:grpSpPr>
            <a:xfrm>
              <a:off x="250825" y="2853185"/>
              <a:ext cx="2519661" cy="1685958"/>
              <a:chOff x="250824" y="2708920"/>
              <a:chExt cx="2856276" cy="1871614"/>
            </a:xfrm>
          </p:grpSpPr>
          <p:pic>
            <p:nvPicPr>
              <p:cNvPr id="23" name="Picture 6" descr="http://farm2.static.flickr.com/1359/1137333696_d72d7f0384_b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grayscl/>
              </a:blip>
              <a:srcRect/>
              <a:stretch>
                <a:fillRect/>
              </a:stretch>
            </p:blipFill>
            <p:spPr bwMode="auto">
              <a:xfrm>
                <a:off x="1678419" y="2708920"/>
                <a:ext cx="1428681" cy="1863517"/>
              </a:xfrm>
              <a:prstGeom prst="rect">
                <a:avLst/>
              </a:prstGeom>
              <a:noFill/>
            </p:spPr>
          </p:pic>
          <p:pic>
            <p:nvPicPr>
              <p:cNvPr id="31" name="Picture 8" descr="http://farm2.static.flickr.com/1083/1039514368_b1570cbc85_z.jpg?zz=1"/>
              <p:cNvPicPr>
                <a:picLocks noChangeAspect="1" noChangeArrowheads="1"/>
              </p:cNvPicPr>
              <p:nvPr/>
            </p:nvPicPr>
            <p:blipFill>
              <a:blip r:embed="rId5" cstate="print">
                <a:grayscl/>
              </a:blip>
              <a:srcRect/>
              <a:stretch>
                <a:fillRect/>
              </a:stretch>
            </p:blipFill>
            <p:spPr bwMode="auto">
              <a:xfrm>
                <a:off x="250824" y="2708920"/>
                <a:ext cx="1427595" cy="1871614"/>
              </a:xfrm>
              <a:prstGeom prst="rect">
                <a:avLst/>
              </a:prstGeom>
              <a:noFill/>
            </p:spPr>
          </p:pic>
        </p:grpSp>
      </p:grpSp>
    </p:spTree>
    <p:extLst>
      <p:ext uri="{BB962C8B-B14F-4D97-AF65-F5344CB8AC3E}">
        <p14:creationId xmlns:p14="http://schemas.microsoft.com/office/powerpoint/2010/main" val="11761980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Straight Arrow Connector 25"/>
          <p:cNvCxnSpPr>
            <a:stCxn id="10" idx="2"/>
            <a:endCxn id="24" idx="0"/>
          </p:cNvCxnSpPr>
          <p:nvPr/>
        </p:nvCxnSpPr>
        <p:spPr>
          <a:xfrm rot="16200000" flipH="1">
            <a:off x="2880033" y="4041288"/>
            <a:ext cx="3383934" cy="1"/>
          </a:xfrm>
          <a:prstGeom prst="straightConnector1">
            <a:avLst/>
          </a:prstGeom>
          <a:ln w="28575" cap="sq">
            <a:solidFill>
              <a:schemeClr val="accent5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>
            <a:stCxn id="8" idx="2"/>
            <a:endCxn id="18" idx="0"/>
          </p:cNvCxnSpPr>
          <p:nvPr/>
        </p:nvCxnSpPr>
        <p:spPr>
          <a:xfrm rot="16200000" flipH="1">
            <a:off x="846035" y="2582111"/>
            <a:ext cx="3383935" cy="2918355"/>
          </a:xfrm>
          <a:prstGeom prst="straightConnector1">
            <a:avLst/>
          </a:prstGeom>
          <a:ln w="28575" cap="sq">
            <a:solidFill>
              <a:schemeClr val="accent5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Elbow Connector 31"/>
          <p:cNvCxnSpPr>
            <a:stCxn id="9" idx="2"/>
            <a:endCxn id="30" idx="0"/>
          </p:cNvCxnSpPr>
          <p:nvPr/>
        </p:nvCxnSpPr>
        <p:spPr>
          <a:xfrm rot="16200000" flipH="1">
            <a:off x="1859041" y="3307707"/>
            <a:ext cx="3383935" cy="1467163"/>
          </a:xfrm>
          <a:prstGeom prst="straightConnector1">
            <a:avLst/>
          </a:prstGeom>
          <a:ln w="28575" cap="sq">
            <a:solidFill>
              <a:schemeClr val="accent5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Elbow Connector 35"/>
          <p:cNvCxnSpPr>
            <a:stCxn id="11" idx="2"/>
            <a:endCxn id="28" idx="0"/>
          </p:cNvCxnSpPr>
          <p:nvPr/>
        </p:nvCxnSpPr>
        <p:spPr>
          <a:xfrm rot="5400000">
            <a:off x="3896455" y="3312277"/>
            <a:ext cx="3383935" cy="1458024"/>
          </a:xfrm>
          <a:prstGeom prst="straightConnector1">
            <a:avLst/>
          </a:prstGeom>
          <a:ln w="28575" cap="sq">
            <a:solidFill>
              <a:schemeClr val="accent5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39"/>
          <p:cNvCxnSpPr>
            <a:stCxn id="12" idx="2"/>
            <a:endCxn id="25" idx="0"/>
          </p:cNvCxnSpPr>
          <p:nvPr/>
        </p:nvCxnSpPr>
        <p:spPr>
          <a:xfrm rot="5400000">
            <a:off x="4914031" y="2582112"/>
            <a:ext cx="3383934" cy="2918355"/>
          </a:xfrm>
          <a:prstGeom prst="straightConnector1">
            <a:avLst/>
          </a:prstGeom>
          <a:ln w="28575" cap="sq">
            <a:solidFill>
              <a:schemeClr val="accent5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Survey data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17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50825" y="1413322"/>
            <a:ext cx="1656000" cy="936000"/>
          </a:xfrm>
          <a:prstGeom prst="rect">
            <a:avLst/>
          </a:prstGeom>
          <a:solidFill>
            <a:schemeClr val="accent6"/>
          </a:solidFill>
        </p:spPr>
        <p:txBody>
          <a:bodyPr wrap="square" lIns="0" tIns="36000" rIns="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Attachment to the country </a:t>
            </a:r>
            <a:b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</a:b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of origin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89427" y="1413322"/>
            <a:ext cx="1656000" cy="936000"/>
          </a:xfrm>
          <a:prstGeom prst="rect">
            <a:avLst/>
          </a:prstGeom>
          <a:solidFill>
            <a:schemeClr val="accent6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Attachment to Norway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44000" y="1413322"/>
            <a:ext cx="1656000" cy="936000"/>
          </a:xfrm>
          <a:prstGeom prst="rect">
            <a:avLst/>
          </a:prstGeom>
          <a:solidFill>
            <a:schemeClr val="accent6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Financial situation and employment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9434" y="1413322"/>
            <a:ext cx="1656000" cy="936000"/>
          </a:xfrm>
          <a:prstGeom prst="rect">
            <a:avLst/>
          </a:prstGeom>
          <a:solidFill>
            <a:schemeClr val="accent6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Individual </a:t>
            </a:r>
            <a:r>
              <a:rPr lang="en-GB" sz="2100" dirty="0" err="1" smtClean="0">
                <a:solidFill>
                  <a:schemeClr val="tx2"/>
                </a:solidFill>
                <a:latin typeface="Gill Sans MT" pitchFamily="34" charset="0"/>
              </a:rPr>
              <a:t>characte</a:t>
            </a: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-</a:t>
            </a:r>
            <a:b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</a:br>
            <a:r>
              <a:rPr lang="en-GB" sz="2100" dirty="0" err="1" smtClean="0">
                <a:solidFill>
                  <a:schemeClr val="tx2"/>
                </a:solidFill>
                <a:latin typeface="Gill Sans MT" pitchFamily="34" charset="0"/>
              </a:rPr>
              <a:t>ristics</a:t>
            </a:r>
            <a:endParaRPr lang="en-GB" sz="2100" dirty="0" smtClean="0">
              <a:solidFill>
                <a:schemeClr val="tx2"/>
              </a:solidFill>
              <a:latin typeface="Gill Sans MT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37175" y="1413322"/>
            <a:ext cx="1656000" cy="936000"/>
          </a:xfrm>
          <a:prstGeom prst="rect">
            <a:avLst/>
          </a:prstGeom>
          <a:solidFill>
            <a:schemeClr val="accent6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Country of origin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44000" y="5877271"/>
            <a:ext cx="1656000" cy="648073"/>
          </a:xfrm>
          <a:prstGeom prst="rect">
            <a:avLst/>
          </a:prstGeom>
          <a:solidFill>
            <a:schemeClr val="tx2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bg1"/>
                </a:solidFill>
                <a:latin typeface="Gill Sans MT" pitchFamily="34" charset="0"/>
              </a:rPr>
              <a:t>Remittance-sending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709770" y="5733257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284591" y="5733256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859410" y="5733256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4572000" y="5733257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997180" y="5733257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251520" y="2961000"/>
            <a:ext cx="6985655" cy="93600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lIns="0" tIns="36000" rIns="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400" dirty="0" smtClean="0">
                <a:solidFill>
                  <a:schemeClr val="bg1"/>
                </a:solidFill>
                <a:latin typeface="Gill Sans MT" pitchFamily="34" charset="0"/>
              </a:rPr>
              <a:t>Separate analyses for Pakistanis and Somalis</a:t>
            </a:r>
          </a:p>
        </p:txBody>
      </p:sp>
    </p:spTree>
    <p:extLst>
      <p:ext uri="{BB962C8B-B14F-4D97-AF65-F5344CB8AC3E}">
        <p14:creationId xmlns:p14="http://schemas.microsoft.com/office/powerpoint/2010/main" val="10239284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44444E-6 L -4.44444E-6 0.22569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Straight Arrow Connector 25"/>
          <p:cNvCxnSpPr>
            <a:stCxn id="10" idx="2"/>
            <a:endCxn id="24" idx="0"/>
          </p:cNvCxnSpPr>
          <p:nvPr/>
        </p:nvCxnSpPr>
        <p:spPr>
          <a:xfrm rot="16200000" flipH="1">
            <a:off x="2880033" y="4041288"/>
            <a:ext cx="3383934" cy="1"/>
          </a:xfrm>
          <a:prstGeom prst="straightConnector1">
            <a:avLst/>
          </a:prstGeom>
          <a:ln w="34925" cap="sq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>
            <a:stCxn id="8" idx="2"/>
            <a:endCxn id="18" idx="0"/>
          </p:cNvCxnSpPr>
          <p:nvPr/>
        </p:nvCxnSpPr>
        <p:spPr>
          <a:xfrm rot="16200000" flipH="1">
            <a:off x="846035" y="2582111"/>
            <a:ext cx="3383935" cy="2918355"/>
          </a:xfrm>
          <a:prstGeom prst="straightConnector1">
            <a:avLst/>
          </a:prstGeom>
          <a:ln w="28575" cap="sq">
            <a:solidFill>
              <a:schemeClr val="accent5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Elbow Connector 31"/>
          <p:cNvCxnSpPr>
            <a:stCxn id="9" idx="2"/>
            <a:endCxn id="30" idx="0"/>
          </p:cNvCxnSpPr>
          <p:nvPr/>
        </p:nvCxnSpPr>
        <p:spPr>
          <a:xfrm rot="16200000" flipH="1">
            <a:off x="1859041" y="3307707"/>
            <a:ext cx="3383935" cy="1467163"/>
          </a:xfrm>
          <a:prstGeom prst="straightConnector1">
            <a:avLst/>
          </a:prstGeom>
          <a:ln w="28575" cap="sq">
            <a:solidFill>
              <a:schemeClr val="accent5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Elbow Connector 35"/>
          <p:cNvCxnSpPr>
            <a:stCxn id="11" idx="2"/>
            <a:endCxn id="28" idx="0"/>
          </p:cNvCxnSpPr>
          <p:nvPr/>
        </p:nvCxnSpPr>
        <p:spPr>
          <a:xfrm rot="5400000">
            <a:off x="3896455" y="3312277"/>
            <a:ext cx="3383935" cy="1458024"/>
          </a:xfrm>
          <a:prstGeom prst="straightConnector1">
            <a:avLst/>
          </a:prstGeom>
          <a:ln w="28575" cap="sq">
            <a:solidFill>
              <a:schemeClr val="accent5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Survey data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18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50825" y="1413322"/>
            <a:ext cx="1656000" cy="936000"/>
          </a:xfrm>
          <a:prstGeom prst="rect">
            <a:avLst/>
          </a:prstGeom>
          <a:solidFill>
            <a:schemeClr val="accent6"/>
          </a:solidFill>
        </p:spPr>
        <p:txBody>
          <a:bodyPr wrap="square" lIns="0" tIns="36000" rIns="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Attachment to the country </a:t>
            </a:r>
            <a:b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</a:b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of origin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89427" y="1413322"/>
            <a:ext cx="1656000" cy="936000"/>
          </a:xfrm>
          <a:prstGeom prst="rect">
            <a:avLst/>
          </a:prstGeom>
          <a:solidFill>
            <a:schemeClr val="accent6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Attachment to Norway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44000" y="1413322"/>
            <a:ext cx="1656000" cy="936000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bg1"/>
                </a:solidFill>
                <a:latin typeface="Gill Sans MT" pitchFamily="34" charset="0"/>
              </a:rPr>
              <a:t>Financial situation and employment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9434" y="1413322"/>
            <a:ext cx="1656000" cy="936000"/>
          </a:xfrm>
          <a:prstGeom prst="rect">
            <a:avLst/>
          </a:prstGeom>
          <a:solidFill>
            <a:schemeClr val="accent6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Individual </a:t>
            </a:r>
            <a:r>
              <a:rPr lang="en-GB" sz="2100" dirty="0" err="1" smtClean="0">
                <a:solidFill>
                  <a:schemeClr val="tx2"/>
                </a:solidFill>
                <a:latin typeface="Gill Sans MT" pitchFamily="34" charset="0"/>
              </a:rPr>
              <a:t>characte</a:t>
            </a:r>
            <a: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  <a:t>-</a:t>
            </a:r>
            <a:br>
              <a:rPr lang="en-GB" sz="2100" dirty="0" smtClean="0">
                <a:solidFill>
                  <a:schemeClr val="tx2"/>
                </a:solidFill>
                <a:latin typeface="Gill Sans MT" pitchFamily="34" charset="0"/>
              </a:rPr>
            </a:br>
            <a:r>
              <a:rPr lang="en-GB" sz="2100" dirty="0" err="1" smtClean="0">
                <a:solidFill>
                  <a:schemeClr val="tx2"/>
                </a:solidFill>
                <a:latin typeface="Gill Sans MT" pitchFamily="34" charset="0"/>
              </a:rPr>
              <a:t>ristics</a:t>
            </a:r>
            <a:endParaRPr lang="en-GB" sz="2100" dirty="0" smtClean="0">
              <a:solidFill>
                <a:schemeClr val="tx2"/>
              </a:solidFill>
              <a:latin typeface="Gill Sans MT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744000" y="5877271"/>
            <a:ext cx="1656000" cy="648073"/>
          </a:xfrm>
          <a:prstGeom prst="rect">
            <a:avLst/>
          </a:prstGeom>
          <a:solidFill>
            <a:schemeClr val="tx2"/>
          </a:solidFill>
        </p:spPr>
        <p:txBody>
          <a:bodyPr wrap="square" lIns="36000" tIns="36000" rIns="36000" bIns="3600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en-GB" sz="2100" dirty="0" smtClean="0">
                <a:solidFill>
                  <a:schemeClr val="bg1"/>
                </a:solidFill>
                <a:latin typeface="Gill Sans MT" pitchFamily="34" charset="0"/>
              </a:rPr>
              <a:t>Remittance-sending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709770" y="5733257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284591" y="5733256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859410" y="5733256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4572000" y="5733257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997180" y="5733257"/>
            <a:ext cx="574820" cy="144014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0" y="1268760"/>
            <a:ext cx="3645427" cy="1080561"/>
          </a:xfrm>
          <a:prstGeom prst="rect">
            <a:avLst/>
          </a:prstGeom>
          <a:solidFill>
            <a:srgbClr val="FFFFFF">
              <a:alpha val="50196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489434" y="1268760"/>
            <a:ext cx="1697442" cy="1080561"/>
          </a:xfrm>
          <a:prstGeom prst="rect">
            <a:avLst/>
          </a:prstGeom>
          <a:solidFill>
            <a:srgbClr val="FFFFFF">
              <a:alpha val="50196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914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27584" y="4250905"/>
            <a:ext cx="2232248" cy="287982"/>
          </a:xfrm>
          <a:prstGeom prst="rect">
            <a:avLst/>
          </a:prstGeom>
          <a:solidFill>
            <a:srgbClr val="FFFF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27584" y="2420938"/>
            <a:ext cx="2448272" cy="287982"/>
          </a:xfrm>
          <a:prstGeom prst="rect">
            <a:avLst/>
          </a:prstGeom>
          <a:solidFill>
            <a:srgbClr val="FFFF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Financial situation and employment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484784"/>
            <a:ext cx="8642350" cy="4681066"/>
          </a:xfrm>
        </p:spPr>
        <p:txBody>
          <a:bodyPr>
            <a:normAutofit/>
          </a:bodyPr>
          <a:lstStyle/>
          <a:p>
            <a:r>
              <a:rPr lang="en-GB" sz="2300" dirty="0" smtClean="0"/>
              <a:t>Somalis</a:t>
            </a:r>
          </a:p>
          <a:p>
            <a:pPr lvl="1"/>
            <a:r>
              <a:rPr lang="en-GB" sz="2300" dirty="0"/>
              <a:t>Household finances</a:t>
            </a:r>
          </a:p>
          <a:p>
            <a:pPr lvl="1"/>
            <a:r>
              <a:rPr lang="en-GB" sz="2300" dirty="0" smtClean="0"/>
              <a:t>Labour market status</a:t>
            </a:r>
          </a:p>
          <a:p>
            <a:pPr lvl="1"/>
            <a:r>
              <a:rPr lang="en-GB" sz="2300" dirty="0" smtClean="0"/>
              <a:t>S</a:t>
            </a:r>
            <a:r>
              <a:rPr lang="en-GB" sz="2300" i="1" dirty="0" smtClean="0"/>
              <a:t>ocial obligations</a:t>
            </a:r>
            <a:endParaRPr lang="en-GB" sz="2300" dirty="0" smtClean="0"/>
          </a:p>
          <a:p>
            <a:pPr lvl="1">
              <a:spcAft>
                <a:spcPts val="1200"/>
              </a:spcAft>
            </a:pPr>
            <a:r>
              <a:rPr lang="en-GB" sz="2300" dirty="0" smtClean="0"/>
              <a:t>Urgent needs</a:t>
            </a:r>
          </a:p>
          <a:p>
            <a:r>
              <a:rPr lang="en-GB" sz="2300" dirty="0" smtClean="0"/>
              <a:t>Pakistanis</a:t>
            </a:r>
          </a:p>
          <a:p>
            <a:pPr lvl="1"/>
            <a:r>
              <a:rPr lang="en-GB" sz="2300" dirty="0"/>
              <a:t>Household finances</a:t>
            </a:r>
          </a:p>
          <a:p>
            <a:pPr lvl="1"/>
            <a:r>
              <a:rPr lang="en-GB" sz="2300" dirty="0" smtClean="0"/>
              <a:t>Labour </a:t>
            </a:r>
            <a:r>
              <a:rPr lang="en-GB" sz="2300" dirty="0"/>
              <a:t>market status</a:t>
            </a:r>
          </a:p>
          <a:p>
            <a:pPr lvl="1"/>
            <a:r>
              <a:rPr lang="en-GB" sz="2300" dirty="0" smtClean="0"/>
              <a:t>Perceived affordability</a:t>
            </a:r>
          </a:p>
          <a:p>
            <a:pPr lvl="1"/>
            <a:r>
              <a:rPr lang="en-GB" sz="2300" dirty="0" smtClean="0"/>
              <a:t>Tradition and culture</a:t>
            </a:r>
          </a:p>
          <a:p>
            <a:endParaRPr lang="en-GB" sz="23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19</a:t>
            </a:fld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6228185" y="3861048"/>
            <a:ext cx="2915816" cy="1905758"/>
            <a:chOff x="6610315" y="3861048"/>
            <a:chExt cx="2533685" cy="1656000"/>
          </a:xfrm>
        </p:grpSpPr>
        <p:pic>
          <p:nvPicPr>
            <p:cNvPr id="5" name="Picture 4" descr="http://farm5.static.flickr.com/4104/5183513331_21f0a59324_z.jpg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-10000"/>
            </a:blip>
            <a:srcRect/>
            <a:stretch>
              <a:fillRect/>
            </a:stretch>
          </p:blipFill>
          <p:spPr bwMode="auto">
            <a:xfrm>
              <a:off x="6661946" y="3861048"/>
              <a:ext cx="2482054" cy="1656000"/>
            </a:xfrm>
            <a:prstGeom prst="rect">
              <a:avLst/>
            </a:prstGeom>
            <a:noFill/>
          </p:spPr>
        </p:pic>
        <p:pic>
          <p:nvPicPr>
            <p:cNvPr id="6" name="Picture 2" descr="http://farm5.static.flickr.com/4075/4861403225_ab7d9771a3_z.jp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-10000"/>
            </a:blip>
            <a:srcRect/>
            <a:stretch>
              <a:fillRect/>
            </a:stretch>
          </p:blipFill>
          <p:spPr bwMode="auto">
            <a:xfrm>
              <a:off x="6610315" y="3861048"/>
              <a:ext cx="1264099" cy="1656000"/>
            </a:xfrm>
            <a:prstGeom prst="rect">
              <a:avLst/>
            </a:prstGeom>
            <a:noFill/>
          </p:spPr>
        </p:pic>
      </p:grpSp>
      <p:grpSp>
        <p:nvGrpSpPr>
          <p:cNvPr id="9" name="Group 8"/>
          <p:cNvGrpSpPr/>
          <p:nvPr/>
        </p:nvGrpSpPr>
        <p:grpSpPr>
          <a:xfrm>
            <a:off x="6229297" y="1628775"/>
            <a:ext cx="2914704" cy="1905758"/>
            <a:chOff x="6611281" y="1628775"/>
            <a:chExt cx="2532719" cy="1656000"/>
          </a:xfrm>
        </p:grpSpPr>
        <p:pic>
          <p:nvPicPr>
            <p:cNvPr id="7" name="Picture 6" descr="http://farm2.static.flickr.com/1359/1137333696_d72d7f0384_b.jp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-10000"/>
            </a:blip>
            <a:srcRect/>
            <a:stretch>
              <a:fillRect/>
            </a:stretch>
          </p:blipFill>
          <p:spPr bwMode="auto">
            <a:xfrm>
              <a:off x="7874414" y="1628775"/>
              <a:ext cx="1269586" cy="1656000"/>
            </a:xfrm>
            <a:prstGeom prst="rect">
              <a:avLst/>
            </a:prstGeom>
            <a:noFill/>
          </p:spPr>
        </p:pic>
        <p:pic>
          <p:nvPicPr>
            <p:cNvPr id="8" name="Picture 8" descr="http://farm2.static.flickr.com/1083/1039514368_b1570cbc85_z.jpg?zz=1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-10000"/>
            </a:blip>
            <a:srcRect/>
            <a:stretch>
              <a:fillRect/>
            </a:stretch>
          </p:blipFill>
          <p:spPr bwMode="auto">
            <a:xfrm>
              <a:off x="6611281" y="1628775"/>
              <a:ext cx="1263133" cy="1656000"/>
            </a:xfrm>
            <a:prstGeom prst="rect">
              <a:avLst/>
            </a:prstGeom>
            <a:noFill/>
          </p:spPr>
        </p:pic>
      </p:grpSp>
      <p:cxnSp>
        <p:nvCxnSpPr>
          <p:cNvPr id="14" name="Straight Connector 13"/>
          <p:cNvCxnSpPr/>
          <p:nvPr/>
        </p:nvCxnSpPr>
        <p:spPr>
          <a:xfrm>
            <a:off x="827584" y="2162673"/>
            <a:ext cx="223224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37523" y="4848985"/>
            <a:ext cx="2438333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/>
          <p:cNvGrpSpPr/>
          <p:nvPr/>
        </p:nvGrpSpPr>
        <p:grpSpPr>
          <a:xfrm>
            <a:off x="3695128" y="1071563"/>
            <a:ext cx="5448873" cy="5786454"/>
            <a:chOff x="3695128" y="1071563"/>
            <a:chExt cx="5448873" cy="5786454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-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695128" y="1071563"/>
              <a:ext cx="5448873" cy="57864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3851920" y="1444109"/>
              <a:ext cx="5041255" cy="3396690"/>
            </a:xfrm>
            <a:prstGeom prst="rect">
              <a:avLst/>
            </a:prstGeom>
            <a:noFill/>
          </p:spPr>
          <p:txBody>
            <a:bodyPr wrap="square" lIns="36000" tIns="36000" rIns="36000" bIns="36000" rtlCol="0" anchor="t" anchorCtr="0">
              <a:spAutoFit/>
            </a:bodyPr>
            <a:lstStyle/>
            <a:p>
              <a:r>
                <a:rPr lang="en-GB" sz="2400" dirty="0">
                  <a:solidFill>
                    <a:schemeClr val="bg1"/>
                  </a:solidFill>
                  <a:latin typeface="+mj-lt"/>
                </a:rPr>
                <a:t>Carling, J., Erdal, M.B. and Horst, C. (</a:t>
              </a:r>
              <a:r>
                <a:rPr lang="en-GB" sz="2400" dirty="0" smtClean="0">
                  <a:solidFill>
                    <a:schemeClr val="bg1"/>
                  </a:solidFill>
                  <a:latin typeface="+mj-lt"/>
                </a:rPr>
                <a:t>2012) </a:t>
              </a:r>
              <a:r>
                <a:rPr lang="en-GB" sz="2400" dirty="0">
                  <a:solidFill>
                    <a:schemeClr val="bg1"/>
                  </a:solidFill>
                  <a:latin typeface="+mj-lt"/>
                </a:rPr>
                <a:t>‘How does conflict in migrants’ country of origin affect remittance-sending? Financial priorities and transnational obligations among Somalis and Pakistanis in Norway.’ </a:t>
              </a:r>
              <a:r>
                <a:rPr lang="en-GB" sz="2400" i="1" dirty="0">
                  <a:solidFill>
                    <a:schemeClr val="bg1"/>
                  </a:solidFill>
                  <a:latin typeface="+mj-lt"/>
                </a:rPr>
                <a:t>International </a:t>
              </a:r>
              <a:r>
                <a:rPr lang="en-GB" sz="2400" i="1" dirty="0" smtClean="0">
                  <a:solidFill>
                    <a:schemeClr val="bg1"/>
                  </a:solidFill>
                  <a:latin typeface="+mj-lt"/>
                </a:rPr>
                <a:t/>
              </a:r>
              <a:br>
                <a:rPr lang="en-GB" sz="2400" i="1" dirty="0" smtClean="0">
                  <a:solidFill>
                    <a:schemeClr val="bg1"/>
                  </a:solidFill>
                  <a:latin typeface="+mj-lt"/>
                </a:rPr>
              </a:br>
              <a:r>
                <a:rPr lang="en-GB" sz="2400" i="1" dirty="0" smtClean="0">
                  <a:solidFill>
                    <a:schemeClr val="bg1"/>
                  </a:solidFill>
                  <a:latin typeface="+mj-lt"/>
                </a:rPr>
                <a:t>Migration </a:t>
              </a:r>
              <a:br>
                <a:rPr lang="en-GB" sz="2400" i="1" dirty="0" smtClean="0">
                  <a:solidFill>
                    <a:schemeClr val="bg1"/>
                  </a:solidFill>
                  <a:latin typeface="+mj-lt"/>
                </a:rPr>
              </a:br>
              <a:r>
                <a:rPr lang="en-GB" sz="2400" i="1" dirty="0" smtClean="0">
                  <a:solidFill>
                    <a:schemeClr val="bg1"/>
                  </a:solidFill>
                  <a:latin typeface="+mj-lt"/>
                </a:rPr>
                <a:t>Review, </a:t>
              </a:r>
              <a:r>
                <a:rPr lang="en-GB" sz="2400" dirty="0" smtClean="0">
                  <a:solidFill>
                    <a:schemeClr val="bg1"/>
                  </a:solidFill>
                  <a:latin typeface="+mj-lt"/>
                </a:rPr>
                <a:t>46(2)</a:t>
              </a:r>
              <a:r>
                <a:rPr lang="en-GB" sz="2400" i="1" dirty="0" smtClean="0">
                  <a:solidFill>
                    <a:schemeClr val="bg1"/>
                  </a:solidFill>
                  <a:latin typeface="+mj-lt"/>
                </a:rPr>
                <a:t>.</a:t>
              </a:r>
              <a:endParaRPr lang="en-GB" sz="2300" dirty="0" smtClean="0">
                <a:solidFill>
                  <a:schemeClr val="bg1"/>
                </a:solidFill>
                <a:latin typeface="+mj-lt"/>
              </a:endParaRPr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30974">
              <a:off x="6072669" y="3975077"/>
              <a:ext cx="1766892" cy="2473650"/>
            </a:xfrm>
            <a:prstGeom prst="rect">
              <a:avLst/>
            </a:prstGeom>
            <a:effectLst>
              <a:outerShdw blurRad="165100" dist="76200" dir="2700000" algn="ctr" rotWithShape="0">
                <a:srgbClr val="000000">
                  <a:alpha val="5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94381503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Connections</a:t>
            </a:r>
            <a:r>
              <a:rPr lang="en-GB" dirty="0" smtClean="0"/>
              <a:t>: </a:t>
            </a:r>
            <a:r>
              <a:rPr lang="en-GB" dirty="0" err="1" smtClean="0"/>
              <a:t>integration</a:t>
            </a:r>
            <a:r>
              <a:rPr lang="en-GB" dirty="0" err="1" smtClean="0">
                <a:sym typeface="Symbol"/>
              </a:rPr>
              <a:t>transnationalismdevelopment</a:t>
            </a:r>
            <a:endParaRPr lang="en-GB" dirty="0">
              <a:sym typeface="Symbol"/>
            </a:endParaRPr>
          </a:p>
          <a:p>
            <a:r>
              <a:rPr lang="en-GB" b="1" dirty="0" smtClean="0">
                <a:sym typeface="Symbol"/>
              </a:rPr>
              <a:t>Remittances</a:t>
            </a:r>
            <a:r>
              <a:rPr lang="en-GB" dirty="0" smtClean="0">
                <a:sym typeface="Symbol"/>
              </a:rPr>
              <a:t>: lens on connections</a:t>
            </a:r>
          </a:p>
          <a:p>
            <a:r>
              <a:rPr lang="en-GB" b="1" dirty="0" smtClean="0">
                <a:sym typeface="Symbol"/>
              </a:rPr>
              <a:t>Migration and development</a:t>
            </a:r>
            <a:r>
              <a:rPr lang="en-GB" dirty="0" smtClean="0">
                <a:sym typeface="Symbol"/>
              </a:rPr>
              <a:t>: beyond the pendulum? 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DD70C-289F-4728-AACD-4FFF58EFF1F9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29730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solidFill>
                  <a:schemeClr val="accent4"/>
                </a:solidFill>
              </a:rPr>
              <a:t>www.prio.no/migration</a:t>
            </a:r>
            <a:endParaRPr lang="en-GB" sz="3600" dirty="0">
              <a:solidFill>
                <a:schemeClr val="accent4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Thank you!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IO Template New - (1.4)">
  <a:themeElements>
    <a:clrScheme name="PRIO Palette">
      <a:dk1>
        <a:sysClr val="windowText" lastClr="000000"/>
      </a:dk1>
      <a:lt1>
        <a:sysClr val="window" lastClr="FFFFFF"/>
      </a:lt1>
      <a:dk2>
        <a:srgbClr val="00728F"/>
      </a:dk2>
      <a:lt2>
        <a:srgbClr val="AEBBBA"/>
      </a:lt2>
      <a:accent1>
        <a:srgbClr val="004F5A"/>
      </a:accent1>
      <a:accent2>
        <a:srgbClr val="00728F"/>
      </a:accent2>
      <a:accent3>
        <a:srgbClr val="38939B"/>
      </a:accent3>
      <a:accent4>
        <a:srgbClr val="72AFB6"/>
      </a:accent4>
      <a:accent5>
        <a:srgbClr val="9FC6CD"/>
      </a:accent5>
      <a:accent6>
        <a:srgbClr val="BCD6CD"/>
      </a:accent6>
      <a:hlink>
        <a:srgbClr val="0000FF"/>
      </a:hlink>
      <a:folHlink>
        <a:srgbClr val="800080"/>
      </a:folHlink>
    </a:clrScheme>
    <a:fontScheme name="PRIO Fonts for PowerPoint">
      <a:majorFont>
        <a:latin typeface="Scala Offc Pro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5"/>
        </a:solidFill>
        <a:ln w="19050">
          <a:solidFill>
            <a:schemeClr val="accent2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36000" tIns="36000" rIns="36000" bIns="36000" rtlCol="0" anchor="ctr" anchorCtr="0">
        <a:spAutoFit/>
      </a:bodyPr>
      <a:lstStyle>
        <a:defPPr>
          <a:defRPr sz="2300" dirty="0" smtClean="0">
            <a:solidFill>
              <a:schemeClr val="tx2"/>
            </a:solidFill>
            <a:latin typeface="Gill Sans MT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PRIO Template New - (1.4)</Template>
  <TotalTime>637</TotalTime>
  <Words>518</Words>
  <Application>Microsoft Office PowerPoint</Application>
  <PresentationFormat>On-screen Show (4:3)</PresentationFormat>
  <Paragraphs>167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Gill Sans MT</vt:lpstr>
      <vt:lpstr>Wingdings</vt:lpstr>
      <vt:lpstr>Calibri</vt:lpstr>
      <vt:lpstr>Scala Offc Pro</vt:lpstr>
      <vt:lpstr>Symbol</vt:lpstr>
      <vt:lpstr>PRIO Template New - (1.4)</vt:lpstr>
      <vt:lpstr>Remittances  between integration, transnationalism and development</vt:lpstr>
      <vt:lpstr>… research on the conditions for peaceful relations between states, groups and people</vt:lpstr>
      <vt:lpstr>… research on the conditions for peaceful relations between states, groups and people</vt:lpstr>
      <vt:lpstr>PowerPoint Presentation</vt:lpstr>
      <vt:lpstr>PowerPoint Presentation</vt:lpstr>
      <vt:lpstr>PowerPoint Presentation</vt:lpstr>
      <vt:lpstr>Remittances </vt:lpstr>
      <vt:lpstr>Remittances </vt:lpstr>
      <vt:lpstr>Remittances and transnationalism </vt:lpstr>
      <vt:lpstr>Remittances and integration</vt:lpstr>
      <vt:lpstr>Remittances and development</vt:lpstr>
      <vt:lpstr>Migration and development </vt:lpstr>
      <vt:lpstr>Remittances </vt:lpstr>
      <vt:lpstr>Remittances</vt:lpstr>
      <vt:lpstr>Survey data</vt:lpstr>
      <vt:lpstr>Survey data</vt:lpstr>
      <vt:lpstr>Survey data</vt:lpstr>
      <vt:lpstr>Survey data</vt:lpstr>
      <vt:lpstr>Financial situation and employment</vt:lpstr>
      <vt:lpstr>Conclusions</vt:lpstr>
      <vt:lpstr>Thank you!</vt:lpstr>
    </vt:vector>
  </TitlesOfParts>
  <Company>PRIO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Remittances  between integration, transnationalism and development</dc:title>
  <dc:creator>Jørgen Carling</dc:creator>
  <cp:lastModifiedBy>Jørgen Carling</cp:lastModifiedBy>
  <cp:revision>42</cp:revision>
  <cp:lastPrinted>2012-06-17T20:59:33Z</cp:lastPrinted>
  <dcterms:created xsi:type="dcterms:W3CDTF">2012-06-12T19:14:49Z</dcterms:created>
  <dcterms:modified xsi:type="dcterms:W3CDTF">2012-06-17T21:00:33Z</dcterms:modified>
</cp:coreProperties>
</file>