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tags/tag6.xml" ContentType="application/vnd.openxmlformats-officedocument.presentationml.tags+xml"/>
  <Override PartName="/ppt/tags/tag8.xml" ContentType="application/vnd.openxmlformats-officedocument.presentationml.tags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tags/tag4.xml" ContentType="application/vnd.openxmlformats-officedocument.presentationml.tags+xml"/>
  <Override PartName="/ppt/tags/tag5.xml" ContentType="application/vnd.openxmlformats-officedocument.presentationml.tags+xml"/>
  <Override PartName="/ppt/theme/theme2.xml" ContentType="application/vnd.openxmlformats-officedocument.theme+xml"/>
  <Override PartName="/ppt/theme/theme3.xml" ContentType="application/vnd.openxmlformats-officedocument.theme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emf" ContentType="image/x-emf"/>
  <Override PartName="/ppt/tags/tag2.xml" ContentType="application/vnd.openxmlformats-officedocument.presentationml.tags+xml"/>
  <Override PartName="/ppt/tags/tag3.xml" ContentType="application/vnd.openxmlformats-officedocument.presentationml.tags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notesMasters/notesMaster1.xml" ContentType="application/vnd.openxmlformats-officedocument.presentationml.notesMaster+xml"/>
  <Override PartName="/ppt/tags/tag1.xml" ContentType="application/vnd.openxmlformats-officedocument.presentationml.tags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Default Extension="vml" ContentType="application/vnd.openxmlformats-officedocument.vmlDrawing"/>
  <Default Extension="gif" ContentType="image/gif"/>
  <Override PartName="/ppt/tags/tag14.xml" ContentType="application/vnd.openxmlformats-officedocument.presentationml.tags+xml"/>
  <Override PartName="/ppt/tags/tag12.xml" ContentType="application/vnd.openxmlformats-officedocument.presentationml.tags+xml"/>
  <Override PartName="/ppt/tags/tag13.xml" ContentType="application/vnd.openxmlformats-officedocument.presentationml.tags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handoutMasters/handoutMaster1.xml" ContentType="application/vnd.openxmlformats-officedocument.presentationml.handoutMaster+xml"/>
  <Override PartName="/ppt/viewProps.xml" ContentType="application/vnd.openxmlformats-officedocument.presentationml.viewProps+xml"/>
  <Override PartName="/ppt/tags/tag9.xml" ContentType="application/vnd.openxmlformats-officedocument.presentationml.tags+xml"/>
  <Override PartName="/ppt/tags/tag10.xml" ContentType="application/vnd.openxmlformats-officedocument.presentationml.tags+xml"/>
  <Override PartName="/ppt/tags/tag11.xml" ContentType="application/vnd.openxmlformats-officedocument.presentationml.tags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tags/tag7.xml" ContentType="application/vnd.openxmlformats-officedocument.presentationml.tags+xml"/>
  <Default Extension="bin" ContentType="application/vnd.openxmlformats-officedocument.oleObject"/>
  <Override PartName="/ppt/notesSlides/notesSlide1.xml" ContentType="application/vnd.openxmlformats-officedocument.presentationml.notesSlide+xml"/>
  <Default Extension="png" ContentType="image/png"/>
  <Override PartName="/ppt/notesSlides/notesSlide3.xml" ContentType="application/vnd.openxmlformats-officedocument.presentationml.notesSlide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firstSlideNum="0" removePersonalInfoOnSave="1" saveSubsetFonts="1">
  <p:sldMasterIdLst>
    <p:sldMasterId id="2147483648" r:id="rId1"/>
  </p:sldMasterIdLst>
  <p:notesMasterIdLst>
    <p:notesMasterId r:id="rId14"/>
  </p:notesMasterIdLst>
  <p:handoutMasterIdLst>
    <p:handoutMasterId r:id="rId15"/>
  </p:handoutMasterIdLst>
  <p:sldIdLst>
    <p:sldId id="546" r:id="rId2"/>
    <p:sldId id="623" r:id="rId3"/>
    <p:sldId id="628" r:id="rId4"/>
    <p:sldId id="629" r:id="rId5"/>
    <p:sldId id="631" r:id="rId6"/>
    <p:sldId id="633" r:id="rId7"/>
    <p:sldId id="627" r:id="rId8"/>
    <p:sldId id="632" r:id="rId9"/>
    <p:sldId id="630" r:id="rId10"/>
    <p:sldId id="625" r:id="rId11"/>
    <p:sldId id="618" r:id="rId12"/>
    <p:sldId id="379" r:id="rId13"/>
  </p:sldIdLst>
  <p:sldSz cx="9144000" cy="6858000" type="screen4x3"/>
  <p:notesSz cx="6805613" cy="9939338"/>
  <p:custDataLst>
    <p:tags r:id="rId16"/>
  </p:custDataLst>
  <p:defaultTextStyle>
    <a:defPPr>
      <a:defRPr lang="de-DE"/>
    </a:defPPr>
    <a:lvl1pPr algn="l" rtl="0" fontAlgn="base">
      <a:spcBef>
        <a:spcPct val="0"/>
      </a:spcBef>
      <a:spcAft>
        <a:spcPct val="0"/>
      </a:spcAft>
      <a:defRPr sz="1600" kern="1200">
        <a:solidFill>
          <a:srgbClr val="000000"/>
        </a:solidFill>
        <a:latin typeface="Arial" pitchFamily="34" charset="0"/>
        <a:ea typeface="+mn-ea"/>
        <a:cs typeface="+mn-cs"/>
      </a:defRPr>
    </a:lvl1pPr>
    <a:lvl2pPr marL="457200" algn="l" rtl="0" fontAlgn="base">
      <a:spcBef>
        <a:spcPct val="0"/>
      </a:spcBef>
      <a:spcAft>
        <a:spcPct val="0"/>
      </a:spcAft>
      <a:defRPr sz="1600" kern="1200">
        <a:solidFill>
          <a:srgbClr val="000000"/>
        </a:solidFill>
        <a:latin typeface="Arial" pitchFamily="34" charset="0"/>
        <a:ea typeface="+mn-ea"/>
        <a:cs typeface="+mn-cs"/>
      </a:defRPr>
    </a:lvl2pPr>
    <a:lvl3pPr marL="914400" algn="l" rtl="0" fontAlgn="base">
      <a:spcBef>
        <a:spcPct val="0"/>
      </a:spcBef>
      <a:spcAft>
        <a:spcPct val="0"/>
      </a:spcAft>
      <a:defRPr sz="1600" kern="1200">
        <a:solidFill>
          <a:srgbClr val="000000"/>
        </a:solidFill>
        <a:latin typeface="Arial" pitchFamily="34" charset="0"/>
        <a:ea typeface="+mn-ea"/>
        <a:cs typeface="+mn-cs"/>
      </a:defRPr>
    </a:lvl3pPr>
    <a:lvl4pPr marL="1371600" algn="l" rtl="0" fontAlgn="base">
      <a:spcBef>
        <a:spcPct val="0"/>
      </a:spcBef>
      <a:spcAft>
        <a:spcPct val="0"/>
      </a:spcAft>
      <a:defRPr sz="1600" kern="1200">
        <a:solidFill>
          <a:srgbClr val="000000"/>
        </a:solidFill>
        <a:latin typeface="Arial" pitchFamily="34" charset="0"/>
        <a:ea typeface="+mn-ea"/>
        <a:cs typeface="+mn-cs"/>
      </a:defRPr>
    </a:lvl4pPr>
    <a:lvl5pPr marL="1828800" algn="l" rtl="0" fontAlgn="base">
      <a:spcBef>
        <a:spcPct val="0"/>
      </a:spcBef>
      <a:spcAft>
        <a:spcPct val="0"/>
      </a:spcAft>
      <a:defRPr sz="1600" kern="1200">
        <a:solidFill>
          <a:srgbClr val="000000"/>
        </a:solidFill>
        <a:latin typeface="Arial" pitchFamily="34" charset="0"/>
        <a:ea typeface="+mn-ea"/>
        <a:cs typeface="+mn-cs"/>
      </a:defRPr>
    </a:lvl5pPr>
    <a:lvl6pPr marL="2286000" algn="l" defTabSz="914400" rtl="0" eaLnBrk="1" latinLnBrk="0" hangingPunct="1">
      <a:defRPr sz="1600" kern="1200">
        <a:solidFill>
          <a:srgbClr val="000000"/>
        </a:solidFill>
        <a:latin typeface="Arial" pitchFamily="34" charset="0"/>
        <a:ea typeface="+mn-ea"/>
        <a:cs typeface="+mn-cs"/>
      </a:defRPr>
    </a:lvl6pPr>
    <a:lvl7pPr marL="2743200" algn="l" defTabSz="914400" rtl="0" eaLnBrk="1" latinLnBrk="0" hangingPunct="1">
      <a:defRPr sz="1600" kern="1200">
        <a:solidFill>
          <a:srgbClr val="000000"/>
        </a:solidFill>
        <a:latin typeface="Arial" pitchFamily="34" charset="0"/>
        <a:ea typeface="+mn-ea"/>
        <a:cs typeface="+mn-cs"/>
      </a:defRPr>
    </a:lvl7pPr>
    <a:lvl8pPr marL="3200400" algn="l" defTabSz="914400" rtl="0" eaLnBrk="1" latinLnBrk="0" hangingPunct="1">
      <a:defRPr sz="1600" kern="1200">
        <a:solidFill>
          <a:srgbClr val="000000"/>
        </a:solidFill>
        <a:latin typeface="Arial" pitchFamily="34" charset="0"/>
        <a:ea typeface="+mn-ea"/>
        <a:cs typeface="+mn-cs"/>
      </a:defRPr>
    </a:lvl8pPr>
    <a:lvl9pPr marL="3657600" algn="l" defTabSz="914400" rtl="0" eaLnBrk="1" latinLnBrk="0" hangingPunct="1">
      <a:defRPr sz="1600" kern="1200">
        <a:solidFill>
          <a:srgbClr val="000000"/>
        </a:solidFill>
        <a:latin typeface="Arial" pitchFamily="34" charset="0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="" xmlns:p14="http://schemas.microsoft.com/office/powerpoint/2010/main">
          <a:srgbClr val="FF0000"/>
        </p14:laserClr>
      </p:ext>
      <p:ext uri="{2FDB2607-1784-4EEB-B798-7EB5836EED8A}">
        <p14:showMediaCtrls xmlns="" xmlns:p14="http://schemas.microsoft.com/office/powerpoint/2010/main" val="1"/>
      </p:ext>
    </p:extLst>
  </p:showPr>
  <p:clrMru>
    <a:srgbClr val="BFBFBF"/>
    <a:srgbClr val="884513"/>
    <a:srgbClr val="53504F"/>
    <a:srgbClr val="F2F2F2"/>
    <a:srgbClr val="769535"/>
    <a:srgbClr val="616365"/>
    <a:srgbClr val="FFB612"/>
    <a:srgbClr val="CCDFA4"/>
    <a:srgbClr val="6E6A69"/>
    <a:srgbClr val="000000"/>
  </p:clrMru>
  <p:extLst>
    <p:ext uri="{E76CE94A-603C-4142-B9EB-6D1370010A27}">
      <p14:discardImageEditData xmlns="" xmlns:p14="http://schemas.microsoft.com/office/powerpoint/2010/main" val="0"/>
    </p:ext>
    <p:ext uri="{D31A062A-798A-4329-ABDD-BBA856620510}">
      <p14:defaultImageDpi xmlns=""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1691" autoAdjust="0"/>
    <p:restoredTop sz="79553" autoAdjust="0"/>
  </p:normalViewPr>
  <p:slideViewPr>
    <p:cSldViewPr snapToObjects="1" showGuides="1">
      <p:cViewPr>
        <p:scale>
          <a:sx n="80" d="100"/>
          <a:sy n="80" d="100"/>
        </p:scale>
        <p:origin x="-1242" y="60"/>
      </p:cViewPr>
      <p:guideLst>
        <p:guide orient="horz" pos="1411"/>
        <p:guide orient="horz" pos="3951"/>
        <p:guide pos="5602"/>
        <p:guide pos="158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00" d="100"/>
        <a:sy n="100" d="100"/>
      </p:scale>
      <p:origin x="0" y="0"/>
    </p:cViewPr>
  </p:notesTextViewPr>
  <p:sorterViewPr>
    <p:cViewPr>
      <p:scale>
        <a:sx n="50" d="100"/>
        <a:sy n="50" d="100"/>
      </p:scale>
      <p:origin x="0" y="4134"/>
    </p:cViewPr>
  </p:sorterViewPr>
  <p:notesViewPr>
    <p:cSldViewPr snapToObjects="1" showGuides="1">
      <p:cViewPr varScale="1">
        <p:scale>
          <a:sx n="50" d="100"/>
          <a:sy n="50" d="100"/>
        </p:scale>
        <p:origin x="-2640" y="-114"/>
      </p:cViewPr>
      <p:guideLst>
        <p:guide orient="horz" pos="6260"/>
        <p:guide orient="horz" pos="3133"/>
        <p:guide pos="363"/>
        <p:guide pos="3919"/>
      </p:guideLst>
    </p:cSldViewPr>
  </p:notes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presProps" Target="presProps.xml"/><Relationship Id="rId2" Type="http://schemas.openxmlformats.org/officeDocument/2006/relationships/slide" Target="slides/slide1.xml"/><Relationship Id="rId16" Type="http://schemas.openxmlformats.org/officeDocument/2006/relationships/tags" Target="tags/tag1.xml"/><Relationship Id="rId20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handoutMaster" Target="handoutMasters/handoutMaster1.xml"/><Relationship Id="rId10" Type="http://schemas.openxmlformats.org/officeDocument/2006/relationships/slide" Target="slides/slide9.xml"/><Relationship Id="rId19" Type="http://schemas.openxmlformats.org/officeDocument/2006/relationships/theme" Target="theme/theme1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notesMaster" Target="notesMasters/notesMaster1.xml"/></Relationships>
</file>

<file path=ppt/drawings/_rels/vmlDrawing1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drawings/_rels/vmlDrawing2.vml.rels><?xml version="1.0" encoding="UTF-8" standalone="yes"?>
<Relationships xmlns="http://schemas.openxmlformats.org/package/2006/relationships"><Relationship Id="rId1" Type="http://schemas.openxmlformats.org/officeDocument/2006/relationships/image" Target="../media/image1.emf"/></Relationships>
</file>

<file path=ppt/handoutMasters/_rels/handoutMaster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jpeg"/><Relationship Id="rId2" Type="http://schemas.openxmlformats.org/officeDocument/2006/relationships/tags" Target="../tags/tag13.xml"/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48483" name="Rectangle 51"/>
          <p:cNvSpPr>
            <a:spLocks noChangeArrowheads="1"/>
          </p:cNvSpPr>
          <p:nvPr/>
        </p:nvSpPr>
        <p:spPr bwMode="auto">
          <a:xfrm>
            <a:off x="3367841" y="9583340"/>
            <a:ext cx="2948251" cy="30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676" tIns="47839" rIns="95676" bIns="47839" anchor="ctr"/>
          <a:lstStyle/>
          <a:p>
            <a:pPr algn="r" defTabSz="956726"/>
            <a:fld id="{65101C75-D2F7-4569-9611-64A730EC157A}" type="slidenum">
              <a:rPr lang="de-DE" sz="1100" b="1">
                <a:solidFill>
                  <a:schemeClr val="tx1"/>
                </a:solidFill>
              </a:rPr>
              <a:pPr algn="r" defTabSz="956726"/>
              <a:t>‹#›</a:t>
            </a:fld>
            <a:endParaRPr lang="de-DE" sz="1100" b="1">
              <a:solidFill>
                <a:schemeClr val="tx1"/>
              </a:solidFill>
            </a:endParaRPr>
          </a:p>
        </p:txBody>
      </p:sp>
      <p:pic>
        <p:nvPicPr>
          <p:cNvPr id="25" name="Picture 5" descr="\\vmware-host\Shared Folders\Desktop\icmpd-logo-groß.jpg"/>
          <p:cNvPicPr>
            <a:picLocks noChangeAspect="1" noChangeArrowheads="1"/>
          </p:cNvPicPr>
          <p:nvPr>
            <p:custDataLst>
              <p:tags r:id="rId2"/>
            </p:custDataLst>
          </p:nvPr>
        </p:nvPicPr>
        <p:blipFill>
          <a:blip r:embed="rId3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254265" y="116018"/>
            <a:ext cx="1802327" cy="619818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</p:spTree>
    <p:extLst>
      <p:ext uri="{BB962C8B-B14F-4D97-AF65-F5344CB8AC3E}">
        <p14:creationId xmlns="" xmlns:p14="http://schemas.microsoft.com/office/powerpoint/2010/main" val="3878084831"/>
      </p:ext>
    </p:extLst>
  </p:cSld>
  <p:clrMap bg1="lt1" tx1="dk1" bg2="lt2" tx2="dk2" accent1="accent1" accent2="accent2" accent3="accent3" accent4="accent4" accent5="accent5" accent6="accent6" hlink="hlink" folHlink="folHlink"/>
</p:handoutMaster>
</file>

<file path=ppt/notesMasters/_rels/notesMaster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emf"/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5778" name="Rectangle 4"/>
          <p:cNvSpPr>
            <a:spLocks noGrp="1" noRot="1" noChangeAspect="1" noChangeArrowheads="1" noTextEdit="1"/>
          </p:cNvSpPr>
          <p:nvPr>
            <p:ph type="sldImg" idx="2"/>
          </p:nvPr>
        </p:nvSpPr>
        <p:spPr bwMode="auto">
          <a:xfrm>
            <a:off x="585788" y="550863"/>
            <a:ext cx="5634037" cy="4224337"/>
          </a:xfrm>
          <a:prstGeom prst="rect">
            <a:avLst/>
          </a:prstGeom>
          <a:noFill/>
          <a:ln w="9525">
            <a:solidFill>
              <a:srgbClr val="000000"/>
            </a:solidFill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rgbClr val="808080"/>
                  </a:outerShdw>
                </a:effectLst>
              </a14:hiddenEffects>
            </a:ext>
            <a:ext uri="{53640926-AAD7-44D8-BBD7-CCE9431645EC}">
              <a14:shadowObscured xmlns="" xmlns:a14="http://schemas.microsoft.com/office/drawing/2010/main" val="1"/>
            </a:ext>
          </a:extLst>
        </p:spPr>
      </p:sp>
      <p:sp>
        <p:nvSpPr>
          <p:cNvPr id="6149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718388" y="4982384"/>
            <a:ext cx="5454662" cy="4473814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5676" tIns="47839" rIns="95676" bIns="47839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noProof="0" smtClean="0"/>
              <a:t>Click to edit Master text styles</a:t>
            </a:r>
          </a:p>
          <a:p>
            <a:pPr lvl="1"/>
            <a:r>
              <a:rPr lang="de-DE" noProof="0" smtClean="0"/>
              <a:t>Second level</a:t>
            </a:r>
          </a:p>
          <a:p>
            <a:pPr lvl="2"/>
            <a:r>
              <a:rPr lang="de-DE" noProof="0" smtClean="0"/>
              <a:t>Third level</a:t>
            </a:r>
          </a:p>
        </p:txBody>
      </p:sp>
      <p:sp>
        <p:nvSpPr>
          <p:cNvPr id="75781" name="Rectangle 30"/>
          <p:cNvSpPr>
            <a:spLocks noChangeArrowheads="1"/>
          </p:cNvSpPr>
          <p:nvPr/>
        </p:nvSpPr>
        <p:spPr bwMode="auto">
          <a:xfrm>
            <a:off x="3367841" y="9583340"/>
            <a:ext cx="2948251" cy="3019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95676" tIns="47839" rIns="95676" bIns="47839" anchor="ctr"/>
          <a:lstStyle/>
          <a:p>
            <a:pPr algn="r" defTabSz="956726"/>
            <a:fld id="{8C85922F-EF72-4A5B-A77B-6E22A124C47F}" type="slidenum">
              <a:rPr lang="de-DE" sz="1100" b="1">
                <a:solidFill>
                  <a:schemeClr val="tx1"/>
                </a:solidFill>
              </a:rPr>
              <a:pPr algn="r" defTabSz="956726"/>
              <a:t>‹#›</a:t>
            </a:fld>
            <a:endParaRPr lang="de-DE" sz="1100" b="1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="" xmlns:p14="http://schemas.microsoft.com/office/powerpoint/2010/main" val="2235844699"/>
      </p:ext>
    </p:extLst>
  </p:cSld>
  <p:clrMap bg1="lt1" tx1="dk1" bg2="lt2" tx2="dk2" accent1="accent1" accent2="accent2" accent3="accent3" accent4="accent4" accent5="accent5" accent6="accent6" hlink="hlink" folHlink="folHlink"/>
  <p:notesStyle>
    <a:lvl1pPr marL="180975" indent="-180975" algn="l" rtl="0" eaLnBrk="0" fontAlgn="base" hangingPunct="0">
      <a:spcBef>
        <a:spcPct val="30000"/>
      </a:spcBef>
      <a:spcAft>
        <a:spcPct val="0"/>
      </a:spcAft>
      <a:buBlip>
        <a:blip r:embed="rId2"/>
      </a:buBlip>
      <a:defRPr sz="1200" kern="1200">
        <a:solidFill>
          <a:schemeClr val="tx1"/>
        </a:solidFill>
        <a:latin typeface="Arial" charset="0"/>
        <a:ea typeface="+mn-ea"/>
        <a:cs typeface="+mn-cs"/>
      </a:defRPr>
    </a:lvl1pPr>
    <a:lvl2pPr marL="627063" indent="-169863" algn="l" rtl="0" eaLnBrk="0" fontAlgn="base" hangingPunct="0">
      <a:spcBef>
        <a:spcPct val="30000"/>
      </a:spcBef>
      <a:spcAft>
        <a:spcPct val="0"/>
      </a:spcAft>
      <a:buBlip>
        <a:blip r:embed="rId2"/>
      </a:buBlip>
      <a:defRPr sz="1200" kern="1200">
        <a:solidFill>
          <a:schemeClr val="tx1"/>
        </a:solidFill>
        <a:latin typeface="Arial" charset="0"/>
        <a:ea typeface="+mn-ea"/>
        <a:cs typeface="+mn-cs"/>
      </a:defRPr>
    </a:lvl2pPr>
    <a:lvl3pPr marL="1066800" indent="-152400" algn="l" rtl="0" eaLnBrk="0" fontAlgn="base" hangingPunct="0">
      <a:spcBef>
        <a:spcPct val="30000"/>
      </a:spcBef>
      <a:spcAft>
        <a:spcPct val="0"/>
      </a:spcAft>
      <a:buBlip>
        <a:blip r:embed="rId2"/>
      </a:buBlip>
      <a:defRPr sz="1200" kern="1200">
        <a:solidFill>
          <a:schemeClr val="tx1"/>
        </a:solidFill>
        <a:latin typeface="Arial" charset="0"/>
        <a:ea typeface="+mn-ea"/>
        <a:cs typeface="+mn-cs"/>
      </a:defRPr>
    </a:lvl3pPr>
    <a:lvl4pPr marL="1600200" indent="-228600" algn="l" rtl="0" eaLnBrk="0" fontAlgn="base" hangingPunct="0">
      <a:spcBef>
        <a:spcPct val="30000"/>
      </a:spcBef>
      <a:spcAft>
        <a:spcPct val="0"/>
      </a:spcAft>
      <a:buBlip>
        <a:blip r:embed="rId2"/>
      </a:buBlip>
      <a:defRPr sz="1200" kern="1200">
        <a:solidFill>
          <a:schemeClr val="tx1"/>
        </a:solidFill>
        <a:latin typeface="Arial" charset="0"/>
        <a:ea typeface="+mn-ea"/>
        <a:cs typeface="+mn-cs"/>
      </a:defRPr>
    </a:lvl4pPr>
    <a:lvl5pPr marL="2057400" indent="-228600" algn="l" rtl="0" eaLnBrk="0" fontAlgn="base" hangingPunct="0">
      <a:spcBef>
        <a:spcPct val="30000"/>
      </a:spcBef>
      <a:spcAft>
        <a:spcPct val="0"/>
      </a:spcAft>
      <a:buBlip>
        <a:blip r:embed="rId2"/>
      </a:buBlip>
      <a:defRPr sz="1200" kern="1200">
        <a:solidFill>
          <a:schemeClr val="tx1"/>
        </a:solidFill>
        <a:latin typeface="Arial" charset="0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8" Type="http://schemas.openxmlformats.org/officeDocument/2006/relationships/oleObject" Target="../embeddings/oleObject2.bin"/><Relationship Id="rId3" Type="http://schemas.openxmlformats.org/officeDocument/2006/relationships/tags" Target="../tags/tag9.xml"/><Relationship Id="rId7" Type="http://schemas.openxmlformats.org/officeDocument/2006/relationships/slideMaster" Target="../slideMasters/slideMaster1.xml"/><Relationship Id="rId2" Type="http://schemas.openxmlformats.org/officeDocument/2006/relationships/tags" Target="../tags/tag8.xml"/><Relationship Id="rId1" Type="http://schemas.openxmlformats.org/officeDocument/2006/relationships/vmlDrawing" Target="../drawings/vmlDrawing2.vml"/><Relationship Id="rId6" Type="http://schemas.openxmlformats.org/officeDocument/2006/relationships/tags" Target="../tags/tag12.xml"/><Relationship Id="rId5" Type="http://schemas.openxmlformats.org/officeDocument/2006/relationships/tags" Target="../tags/tag11.xml"/><Relationship Id="rId10" Type="http://schemas.openxmlformats.org/officeDocument/2006/relationships/image" Target="../media/image2.gif"/><Relationship Id="rId4" Type="http://schemas.openxmlformats.org/officeDocument/2006/relationships/tags" Target="../tags/tag10.xml"/><Relationship Id="rId9" Type="http://schemas.openxmlformats.org/officeDocument/2006/relationships/image" Target="../media/image4.jpeg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4" name="Object 9" hidden="1"/>
          <p:cNvGraphicFramePr>
            <a:graphicFrameLocks noChangeAspect="1"/>
          </p:cNvGraphicFramePr>
          <p:nvPr userDrawn="1">
            <p:extLst>
              <p:ext uri="{D42A27DB-BD31-4B8C-83A1-F6EECF244321}">
                <p14:modId xmlns="" xmlns:p14="http://schemas.microsoft.com/office/powerpoint/2010/main" val="560204487"/>
              </p:ext>
            </p:ext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p:oleObj spid="_x0000_s150679" name="think-cell Slide" r:id="rId8" imgW="360" imgH="360" progId="">
              <p:embed/>
            </p:oleObj>
          </a:graphicData>
        </a:graphic>
      </p:graphicFrame>
      <p:sp>
        <p:nvSpPr>
          <p:cNvPr id="10" name="Rectangle 9"/>
          <p:cNvSpPr/>
          <p:nvPr userDrawn="1">
            <p:custDataLst>
              <p:tags r:id="rId2"/>
            </p:custDataLst>
          </p:nvPr>
        </p:nvSpPr>
        <p:spPr bwMode="auto">
          <a:xfrm>
            <a:off x="250825" y="3879050"/>
            <a:ext cx="8642351" cy="225025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lg" len="med"/>
          </a:ln>
          <a:effectLst/>
          <a:extLst/>
        </p:spPr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pic>
        <p:nvPicPr>
          <p:cNvPr id="7" name="Picture 12" descr="\\vmware-host\Shared Folders\Desktop\icmpd-logo-groß.jpg"/>
          <p:cNvPicPr>
            <a:picLocks noChangeAspect="1" noChangeArrowheads="1"/>
          </p:cNvPicPr>
          <p:nvPr userDrawn="1">
            <p:custDataLst>
              <p:tags r:id="rId3"/>
            </p:custDataLst>
          </p:nvPr>
        </p:nvPicPr>
        <p:blipFill>
          <a:blip r:embed="rId9" cstate="print">
            <a:extLst>
              <a:ext uri="{28A0092B-C50C-407E-A947-70E740481C1C}">
                <a14:useLocalDpi xmlns="" xmlns:a14="http://schemas.microsoft.com/office/drawing/2010/main" val="0"/>
              </a:ext>
            </a:extLst>
          </a:blip>
          <a:srcRect/>
          <a:stretch>
            <a:fillRect/>
          </a:stretch>
        </p:blipFill>
        <p:spPr bwMode="auto">
          <a:xfrm>
            <a:off x="7164388" y="115888"/>
            <a:ext cx="1800225" cy="619125"/>
          </a:xfrm>
          <a:prstGeom prst="rect">
            <a:avLst/>
          </a:prstGeom>
          <a:noFill/>
          <a:ln>
            <a:noFill/>
          </a:ln>
          <a:extLst>
            <a:ext uri="{909E8E84-426E-40DD-AFC4-6F175D3DCCD1}">
              <a14:hiddenFill xmlns="" xmlns:a14="http://schemas.microsoft.com/office/drawing/2010/main">
                <a:solidFill>
                  <a:srgbClr val="FFFFFF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rgbClr val="000000"/>
                </a:solidFill>
                <a:miter lim="800000"/>
                <a:headEnd/>
                <a:tailEnd/>
              </a14:hiddenLine>
            </a:ext>
          </a:extLst>
        </p:spPr>
      </p:pic>
      <p:sp>
        <p:nvSpPr>
          <p:cNvPr id="8" name="Rectangle 13"/>
          <p:cNvSpPr>
            <a:spLocks noChangeArrowheads="1"/>
          </p:cNvSpPr>
          <p:nvPr userDrawn="1">
            <p:custDataLst>
              <p:tags r:id="rId4"/>
            </p:custDataLst>
          </p:nvPr>
        </p:nvSpPr>
        <p:spPr bwMode="auto">
          <a:xfrm>
            <a:off x="231775" y="0"/>
            <a:ext cx="8734425" cy="3786188"/>
          </a:xfrm>
          <a:prstGeom prst="rect">
            <a:avLst/>
          </a:prstGeom>
          <a:solidFill>
            <a:srgbClr val="FFFFFF"/>
          </a:solidFill>
          <a:ln>
            <a:noFill/>
          </a:ln>
          <a:extLst>
            <a:ext uri="{91240B29-F687-4F45-9708-019B960494DF}">
              <a14:hiddenLine xmlns="" xmlns:a14="http://schemas.microsoft.com/office/drawing/2010/main" w="9525" algn="ctr">
                <a:solidFill>
                  <a:srgbClr val="000000"/>
                </a:solidFill>
                <a:round/>
                <a:headEnd/>
                <a:tailEnd type="none" w="lg" len="med"/>
              </a14:hiddenLine>
            </a:ext>
          </a:extLst>
        </p:spPr>
        <p:txBody>
          <a:bodyPr lIns="90000" tIns="46800" rIns="90000" bIns="46800" anchor="ctr"/>
          <a:lstStyle/>
          <a:p>
            <a:endParaRPr lang="de-DE"/>
          </a:p>
        </p:txBody>
      </p:sp>
      <p:sp>
        <p:nvSpPr>
          <p:cNvPr id="4098" name="Rectangle 2"/>
          <p:cNvSpPr>
            <a:spLocks noGrp="1" noChangeArrowheads="1"/>
          </p:cNvSpPr>
          <p:nvPr>
            <p:ph type="ctrTitle"/>
            <p:custDataLst>
              <p:tags r:id="rId5"/>
            </p:custDataLst>
          </p:nvPr>
        </p:nvSpPr>
        <p:spPr>
          <a:xfrm>
            <a:off x="485775" y="4019550"/>
            <a:ext cx="8407400" cy="1119188"/>
          </a:xfrm>
        </p:spPr>
        <p:txBody>
          <a:bodyPr anchor="b"/>
          <a:lstStyle>
            <a:lvl1pPr>
              <a:defRPr sz="2800"/>
            </a:lvl1pPr>
          </a:lstStyle>
          <a:p>
            <a:pPr lvl="0"/>
            <a:r>
              <a:rPr lang="en-US" noProof="0" smtClean="0"/>
              <a:t>Click to edit Master title style</a:t>
            </a:r>
            <a:endParaRPr lang="de-DE" noProof="0" smtClean="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subTitle" idx="1"/>
            <p:custDataLst>
              <p:tags r:id="rId6"/>
            </p:custDataLst>
          </p:nvPr>
        </p:nvSpPr>
        <p:spPr>
          <a:xfrm>
            <a:off x="485776" y="5156200"/>
            <a:ext cx="8407400" cy="830263"/>
          </a:xfrm>
        </p:spPr>
        <p:txBody>
          <a:bodyPr/>
          <a:lstStyle>
            <a:lvl1pPr marL="0" indent="0">
              <a:buFontTx/>
              <a:buNone/>
              <a:defRPr sz="1400"/>
            </a:lvl1pPr>
          </a:lstStyle>
          <a:p>
            <a:pPr lvl="0"/>
            <a:r>
              <a:rPr lang="en-US" noProof="0" smtClean="0"/>
              <a:t>Click to edit Master subtitle style</a:t>
            </a:r>
            <a:endParaRPr lang="de-DE" noProof="0" dirty="0" smtClean="0"/>
          </a:p>
        </p:txBody>
      </p:sp>
      <p:pic>
        <p:nvPicPr>
          <p:cNvPr id="12" name="Picture 11" descr="ICMPD_logo_Transparent.gif"/>
          <p:cNvPicPr/>
          <p:nvPr userDrawn="1"/>
        </p:nvPicPr>
        <p:blipFill>
          <a:blip r:embed="rId10" cstate="print"/>
          <a:stretch>
            <a:fillRect/>
          </a:stretch>
        </p:blipFill>
        <p:spPr>
          <a:xfrm>
            <a:off x="160376" y="922368"/>
            <a:ext cx="6732000" cy="2305050"/>
          </a:xfrm>
          <a:prstGeom prst="rect">
            <a:avLst/>
          </a:prstGeom>
        </p:spPr>
      </p:pic>
    </p:spTree>
    <p:extLst>
      <p:ext uri="{BB962C8B-B14F-4D97-AF65-F5344CB8AC3E}">
        <p14:creationId xmlns="" xmlns:p14="http://schemas.microsoft.com/office/powerpoint/2010/main" val="304705631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2222205"/>
            <a:ext cx="8632825" cy="4042070"/>
          </a:xfrm>
        </p:spPr>
        <p:txBody>
          <a:bodyPr/>
          <a:lstStyle>
            <a:lvl4pPr>
              <a:defRPr sz="1400"/>
            </a:lvl4pPr>
            <a:lvl5pPr>
              <a:defRPr sz="1400"/>
            </a:lvl5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 dirty="0"/>
          </a:p>
        </p:txBody>
      </p:sp>
    </p:spTree>
    <p:extLst>
      <p:ext uri="{BB962C8B-B14F-4D97-AF65-F5344CB8AC3E}">
        <p14:creationId xmlns="" xmlns:p14="http://schemas.microsoft.com/office/powerpoint/2010/main" val="85046689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 anchor="b" anchorCtr="0"/>
          <a:lstStyle/>
          <a:p>
            <a:r>
              <a:rPr lang="en-US" smtClean="0"/>
              <a:t>Click to edit Master title style</a:t>
            </a:r>
            <a:endParaRPr lang="de-DE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1519" y="2226900"/>
            <a:ext cx="4217293" cy="4024312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4621214" y="2226900"/>
            <a:ext cx="4271962" cy="3924300"/>
          </a:xfrm>
        </p:spPr>
        <p:txBody>
          <a:bodyPr/>
          <a:lstStyle>
            <a:lvl1pPr>
              <a:defRPr sz="1800"/>
            </a:lvl1pPr>
            <a:lvl2pPr>
              <a:defRPr sz="1600"/>
            </a:lvl2pPr>
            <a:lvl3pPr>
              <a:defRPr sz="1400"/>
            </a:lvl3pPr>
            <a:lvl4pPr>
              <a:defRPr sz="1400"/>
            </a:lvl4pPr>
            <a:lvl5pPr>
              <a:defRPr sz="14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de-DE" dirty="0"/>
          </a:p>
        </p:txBody>
      </p:sp>
    </p:spTree>
    <p:extLst>
      <p:ext uri="{BB962C8B-B14F-4D97-AF65-F5344CB8AC3E}">
        <p14:creationId xmlns="" xmlns:p14="http://schemas.microsoft.com/office/powerpoint/2010/main" val="184579012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de-DE"/>
          </a:p>
        </p:txBody>
      </p:sp>
    </p:spTree>
    <p:extLst>
      <p:ext uri="{BB962C8B-B14F-4D97-AF65-F5344CB8AC3E}">
        <p14:creationId xmlns="" xmlns:p14="http://schemas.microsoft.com/office/powerpoint/2010/main" val="251426393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="" xmlns:p14="http://schemas.microsoft.com/office/powerpoint/2010/main" val="1021282015"/>
      </p:ext>
    </p:extLst>
  </p:cSld>
  <p:clrMapOvr>
    <a:masterClrMapping/>
  </p:clrMapOvr>
  <p:timing>
    <p:tnLst>
      <p:par>
        <p:cTn id="1" dur="indefinite" restart="never" nodeType="tmRoot"/>
      </p:par>
    </p:tnLst>
  </p:timing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tags" Target="../tags/tag2.xml"/><Relationship Id="rId13" Type="http://schemas.openxmlformats.org/officeDocument/2006/relationships/tags" Target="../tags/tag7.xml"/><Relationship Id="rId3" Type="http://schemas.openxmlformats.org/officeDocument/2006/relationships/slideLayout" Target="../slideLayouts/slideLayout3.xml"/><Relationship Id="rId7" Type="http://schemas.openxmlformats.org/officeDocument/2006/relationships/vmlDrawing" Target="../drawings/vmlDrawing1.vml"/><Relationship Id="rId12" Type="http://schemas.openxmlformats.org/officeDocument/2006/relationships/tags" Target="../tags/tag6.xml"/><Relationship Id="rId2" Type="http://schemas.openxmlformats.org/officeDocument/2006/relationships/slideLayout" Target="../slideLayouts/slideLayout2.xml"/><Relationship Id="rId16" Type="http://schemas.openxmlformats.org/officeDocument/2006/relationships/image" Target="../media/image3.jpeg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11" Type="http://schemas.openxmlformats.org/officeDocument/2006/relationships/tags" Target="../tags/tag5.xml"/><Relationship Id="rId5" Type="http://schemas.openxmlformats.org/officeDocument/2006/relationships/slideLayout" Target="../slideLayouts/slideLayout5.xml"/><Relationship Id="rId15" Type="http://schemas.openxmlformats.org/officeDocument/2006/relationships/image" Target="../media/image2.gif"/><Relationship Id="rId10" Type="http://schemas.openxmlformats.org/officeDocument/2006/relationships/tags" Target="../tags/tag4.xml"/><Relationship Id="rId4" Type="http://schemas.openxmlformats.org/officeDocument/2006/relationships/slideLayout" Target="../slideLayouts/slideLayout4.xml"/><Relationship Id="rId9" Type="http://schemas.openxmlformats.org/officeDocument/2006/relationships/tags" Target="../tags/tag3.xml"/><Relationship Id="rId14" Type="http://schemas.openxmlformats.org/officeDocument/2006/relationships/oleObject" Target="../embeddings/oleObject1.bin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1026" name="Object 1" hidden="1"/>
          <p:cNvGraphicFramePr>
            <a:graphicFrameLocks noChangeAspect="1"/>
          </p:cNvGraphicFramePr>
          <p:nvPr>
            <p:extLst>
              <p:ext uri="{D42A27DB-BD31-4B8C-83A1-F6EECF244321}">
                <p14:modId xmlns="" xmlns:p14="http://schemas.microsoft.com/office/powerpoint/2010/main" val="1183693547"/>
              </p:ext>
            </p:extLst>
          </p:nvPr>
        </p:nvGraphicFramePr>
        <p:xfrm>
          <a:off x="0" y="0"/>
          <a:ext cx="158750" cy="158750"/>
        </p:xfrm>
        <a:graphic>
          <a:graphicData uri="http://schemas.openxmlformats.org/presentationml/2006/ole">
            <p:oleObj spid="_x0000_s1197" name="think-cell Slide" r:id="rId14" imgW="360" imgH="360" progId="">
              <p:embed/>
            </p:oleObj>
          </a:graphicData>
        </a:graphic>
      </p:graphicFrame>
      <p:sp>
        <p:nvSpPr>
          <p:cNvPr id="2" name="Rectangle 1"/>
          <p:cNvSpPr/>
          <p:nvPr>
            <p:custDataLst>
              <p:tags r:id="rId8"/>
            </p:custDataLst>
          </p:nvPr>
        </p:nvSpPr>
        <p:spPr bwMode="auto">
          <a:xfrm>
            <a:off x="250825" y="6463385"/>
            <a:ext cx="8644458" cy="194590"/>
          </a:xfrm>
          <a:prstGeom prst="rect">
            <a:avLst/>
          </a:prstGeom>
          <a:solidFill>
            <a:schemeClr val="accent1"/>
          </a:solidFill>
          <a:ln w="9525" cap="flat" cmpd="sng" algn="ctr">
            <a:noFill/>
            <a:prstDash val="solid"/>
            <a:round/>
            <a:headEnd type="none" w="med" len="med"/>
            <a:tailEnd type="none" w="lg" len="med"/>
          </a:ln>
          <a:effectLst/>
          <a:extLst/>
        </p:spPr>
        <p:txBody>
          <a:bodyPr vert="horz" wrap="square" lIns="90000" tIns="46800" rIns="90000" bIns="46800" numCol="1" rtlCol="0" anchor="ctr" anchorCtr="0" compatLnSpc="1">
            <a:prstTxWarp prst="textNoShape">
              <a:avLst/>
            </a:prstTxWarp>
          </a:bodyPr>
          <a:lstStyle/>
          <a:p>
            <a:pPr marL="0" marR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endParaRPr kumimoji="0" lang="en-US" sz="1600" b="0" i="0" u="none" strike="noStrike" cap="none" normalizeH="0" baseline="0" smtClean="0">
              <a:ln>
                <a:noFill/>
              </a:ln>
              <a:solidFill>
                <a:srgbClr val="000000"/>
              </a:solidFill>
              <a:effectLst/>
              <a:latin typeface="Arial" charset="0"/>
            </a:endParaRPr>
          </a:p>
        </p:txBody>
      </p:sp>
      <p:sp>
        <p:nvSpPr>
          <p:cNvPr id="1028" name="Rectangle 2"/>
          <p:cNvSpPr>
            <a:spLocks noGrp="1" noChangeArrowheads="1"/>
          </p:cNvSpPr>
          <p:nvPr>
            <p:ph type="title"/>
            <p:custDataLst>
              <p:tags r:id="rId9"/>
            </p:custDataLst>
          </p:nvPr>
        </p:nvSpPr>
        <p:spPr bwMode="auto">
          <a:xfrm>
            <a:off x="149225" y="1176637"/>
            <a:ext cx="8743950" cy="75848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b" anchorCtr="0" compatLnSpc="1">
            <a:prstTxWarp prst="textNoShape">
              <a:avLst/>
            </a:prstTxWarp>
          </a:bodyPr>
          <a:lstStyle/>
          <a:p>
            <a:pPr lvl="0"/>
            <a:r>
              <a:rPr lang="en-US" smtClean="0"/>
              <a:t>Click to edit Master title style</a:t>
            </a:r>
            <a:endParaRPr lang="de-DE" dirty="0" smtClean="0"/>
          </a:p>
        </p:txBody>
      </p:sp>
      <p:sp>
        <p:nvSpPr>
          <p:cNvPr id="1029" name="Rectangle 3"/>
          <p:cNvSpPr>
            <a:spLocks noGrp="1" noChangeArrowheads="1"/>
          </p:cNvSpPr>
          <p:nvPr>
            <p:ph type="body" idx="1"/>
            <p:custDataLst>
              <p:tags r:id="rId10"/>
            </p:custDataLst>
          </p:nvPr>
        </p:nvSpPr>
        <p:spPr bwMode="auto">
          <a:xfrm>
            <a:off x="130175" y="2232838"/>
            <a:ext cx="8753475" cy="40314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/>
            <a:r>
              <a:rPr lang="de-DE" dirty="0" smtClean="0"/>
              <a:t>Textmasterformate durch Klicken bearbeiten</a:t>
            </a:r>
          </a:p>
          <a:p>
            <a:pPr lvl="1"/>
            <a:r>
              <a:rPr lang="de-DE" dirty="0" smtClean="0"/>
              <a:t>Zweite Ebene</a:t>
            </a:r>
          </a:p>
          <a:p>
            <a:pPr lvl="2"/>
            <a:r>
              <a:rPr lang="de-DE" dirty="0" smtClean="0"/>
              <a:t>Dritte Ebene</a:t>
            </a:r>
          </a:p>
        </p:txBody>
      </p:sp>
      <p:sp>
        <p:nvSpPr>
          <p:cNvPr id="1030" name="Rectangle 38"/>
          <p:cNvSpPr>
            <a:spLocks noChangeArrowheads="1"/>
          </p:cNvSpPr>
          <p:nvPr>
            <p:custDataLst>
              <p:tags r:id="rId11"/>
            </p:custDataLst>
          </p:nvPr>
        </p:nvSpPr>
        <p:spPr bwMode="auto">
          <a:xfrm>
            <a:off x="8228013" y="6484938"/>
            <a:ext cx="601662" cy="122237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lIns="0" tIns="0" rIns="0" bIns="0" anchor="ctr"/>
          <a:lstStyle/>
          <a:p>
            <a:pPr algn="r"/>
            <a:fld id="{6A1AFC78-DF8C-42DB-9AB1-82C2FAEDB555}" type="slidenum">
              <a:rPr lang="de-DE" sz="800" b="1"/>
              <a:pPr algn="r"/>
              <a:t>‹#›</a:t>
            </a:fld>
            <a:endParaRPr lang="de-DE" sz="800" b="1"/>
          </a:p>
        </p:txBody>
      </p:sp>
      <p:sp>
        <p:nvSpPr>
          <p:cNvPr id="1031" name="Text Box 39"/>
          <p:cNvSpPr txBox="1">
            <a:spLocks noChangeArrowheads="1"/>
          </p:cNvSpPr>
          <p:nvPr userDrawn="1">
            <p:custDataLst>
              <p:tags r:id="rId12"/>
            </p:custDataLst>
          </p:nvPr>
        </p:nvSpPr>
        <p:spPr bwMode="auto">
          <a:xfrm>
            <a:off x="290175" y="6486525"/>
            <a:ext cx="7908925" cy="12223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none" lIns="0" tIns="0" rIns="0" bIns="0" anchor="ctr"/>
          <a:lstStyle>
            <a:lvl1pPr eaLnBrk="0" hangingPunct="0">
              <a:defRPr sz="1600">
                <a:solidFill>
                  <a:srgbClr val="000000"/>
                </a:solidFill>
                <a:latin typeface="Arial" pitchFamily="34" charset="0"/>
              </a:defRPr>
            </a:lvl1pPr>
            <a:lvl2pPr marL="742950" indent="-285750" eaLnBrk="0" hangingPunct="0">
              <a:defRPr sz="1600">
                <a:solidFill>
                  <a:srgbClr val="000000"/>
                </a:solidFill>
                <a:latin typeface="Arial" pitchFamily="34" charset="0"/>
              </a:defRPr>
            </a:lvl2pPr>
            <a:lvl3pPr marL="1143000" indent="-228600" eaLnBrk="0" hangingPunct="0">
              <a:defRPr sz="1600">
                <a:solidFill>
                  <a:srgbClr val="000000"/>
                </a:solidFill>
                <a:latin typeface="Arial" pitchFamily="34" charset="0"/>
              </a:defRPr>
            </a:lvl3pPr>
            <a:lvl4pPr marL="1600200" indent="-228600" eaLnBrk="0" hangingPunct="0">
              <a:defRPr sz="1600">
                <a:solidFill>
                  <a:srgbClr val="000000"/>
                </a:solidFill>
                <a:latin typeface="Arial" pitchFamily="34" charset="0"/>
              </a:defRPr>
            </a:lvl4pPr>
            <a:lvl5pPr marL="2057400" indent="-228600" eaLnBrk="0" hangingPunct="0">
              <a:defRPr sz="1600">
                <a:solidFill>
                  <a:srgbClr val="000000"/>
                </a:solidFill>
                <a:latin typeface="Arial" pitchFamily="34" charset="0"/>
              </a:defRPr>
            </a:lvl5pPr>
            <a:lvl6pPr marL="25146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Arial" pitchFamily="34" charset="0"/>
              </a:defRPr>
            </a:lvl6pPr>
            <a:lvl7pPr marL="29718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Arial" pitchFamily="34" charset="0"/>
              </a:defRPr>
            </a:lvl7pPr>
            <a:lvl8pPr marL="34290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Arial" pitchFamily="34" charset="0"/>
              </a:defRPr>
            </a:lvl8pPr>
            <a:lvl9pPr marL="3886200" indent="-228600" eaLnBrk="0" fontAlgn="base" hangingPunct="0">
              <a:spcBef>
                <a:spcPct val="0"/>
              </a:spcBef>
              <a:spcAft>
                <a:spcPct val="0"/>
              </a:spcAft>
              <a:defRPr sz="1600">
                <a:solidFill>
                  <a:srgbClr val="000000"/>
                </a:solidFill>
                <a:latin typeface="Arial" pitchFamily="34" charset="0"/>
              </a:defRPr>
            </a:lvl9pPr>
          </a:lstStyle>
          <a:p>
            <a:pPr eaLnBrk="1" hangingPunct="1"/>
            <a:r>
              <a:rPr lang="en-GB" sz="800" dirty="0" smtClean="0"/>
              <a:t>Malin Frankenhaeuser‌  Programme Manager for Migration and Development‌‌‌  Oslo, 18.06.2012</a:t>
            </a:r>
            <a:endParaRPr lang="en-GB" sz="800" dirty="0"/>
          </a:p>
        </p:txBody>
      </p:sp>
      <p:cxnSp>
        <p:nvCxnSpPr>
          <p:cNvPr id="1033" name="Straight Connector 38"/>
          <p:cNvCxnSpPr>
            <a:cxnSpLocks noChangeShapeType="1"/>
          </p:cNvCxnSpPr>
          <p:nvPr>
            <p:custDataLst>
              <p:tags r:id="rId13"/>
            </p:custDataLst>
          </p:nvPr>
        </p:nvCxnSpPr>
        <p:spPr bwMode="auto">
          <a:xfrm>
            <a:off x="231775" y="2061141"/>
            <a:ext cx="8651875" cy="0"/>
          </a:xfrm>
          <a:prstGeom prst="line">
            <a:avLst/>
          </a:prstGeom>
          <a:noFill/>
          <a:ln w="19050" algn="ctr">
            <a:solidFill>
              <a:schemeClr val="accent2"/>
            </a:solidFill>
            <a:round/>
            <a:headEnd/>
            <a:tailEnd type="none" w="lg" len="med"/>
          </a:ln>
          <a:effectLst/>
          <a:extLs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cxnSp>
      <p:pic>
        <p:nvPicPr>
          <p:cNvPr id="12" name="Picture 11" descr="ICMPD_logo_Transparent.gif"/>
          <p:cNvPicPr/>
          <p:nvPr/>
        </p:nvPicPr>
        <p:blipFill>
          <a:blip r:embed="rId15" cstate="print"/>
          <a:stretch>
            <a:fillRect/>
          </a:stretch>
        </p:blipFill>
        <p:spPr>
          <a:xfrm>
            <a:off x="223879" y="260243"/>
            <a:ext cx="1980565" cy="683895"/>
          </a:xfrm>
          <a:prstGeom prst="rect">
            <a:avLst/>
          </a:prstGeom>
        </p:spPr>
      </p:pic>
    </p:spTree>
  </p:cSld>
  <p:clrMap bg1="lt1" tx1="dk1" bg2="lt2" tx2="dk2" accent1="accent1" accent2="accent2" accent3="accent3" accent4="accent4" accent5="accent5" accent6="accent6" hlink="hlink" folHlink="folHlink"/>
  <p:sldLayoutIdLst>
    <p:sldLayoutId id="2147483671" r:id="rId1"/>
    <p:sldLayoutId id="2147483661" r:id="rId2"/>
    <p:sldLayoutId id="2147483663" r:id="rId3"/>
    <p:sldLayoutId id="2147483665" r:id="rId4"/>
    <p:sldLayoutId id="2147483666" r:id="rId5"/>
  </p:sldLayoutIdLst>
  <p:timing>
    <p:tnLst>
      <p:par>
        <p:cTn id="1" dur="indefinite" restart="never" nodeType="tmRoot"/>
      </p:par>
    </p:tnLst>
  </p:timing>
  <p:txStyles>
    <p:titleStyle>
      <a:lvl1pPr algn="l" rtl="0" eaLnBrk="1" fontAlgn="base" hangingPunct="1">
        <a:spcBef>
          <a:spcPct val="0"/>
        </a:spcBef>
        <a:spcAft>
          <a:spcPct val="0"/>
        </a:spcAft>
        <a:defRPr sz="2400" b="1">
          <a:solidFill>
            <a:srgbClr val="000000"/>
          </a:solidFill>
          <a:latin typeface="+mj-lt"/>
          <a:ea typeface="+mj-ea"/>
          <a:cs typeface="+mj-cs"/>
        </a:defRPr>
      </a:lvl1pPr>
      <a:lvl2pPr algn="l" rtl="0" eaLnBrk="1" fontAlgn="base" hangingPunct="1">
        <a:spcBef>
          <a:spcPct val="0"/>
        </a:spcBef>
        <a:spcAft>
          <a:spcPct val="0"/>
        </a:spcAft>
        <a:defRPr sz="2000" b="1">
          <a:solidFill>
            <a:srgbClr val="000000"/>
          </a:solidFill>
          <a:latin typeface="Arial" charset="0"/>
        </a:defRPr>
      </a:lvl2pPr>
      <a:lvl3pPr algn="l" rtl="0" eaLnBrk="1" fontAlgn="base" hangingPunct="1">
        <a:spcBef>
          <a:spcPct val="0"/>
        </a:spcBef>
        <a:spcAft>
          <a:spcPct val="0"/>
        </a:spcAft>
        <a:defRPr sz="2000" b="1">
          <a:solidFill>
            <a:srgbClr val="000000"/>
          </a:solidFill>
          <a:latin typeface="Arial" charset="0"/>
        </a:defRPr>
      </a:lvl3pPr>
      <a:lvl4pPr algn="l" rtl="0" eaLnBrk="1" fontAlgn="base" hangingPunct="1">
        <a:spcBef>
          <a:spcPct val="0"/>
        </a:spcBef>
        <a:spcAft>
          <a:spcPct val="0"/>
        </a:spcAft>
        <a:defRPr sz="2000" b="1">
          <a:solidFill>
            <a:srgbClr val="000000"/>
          </a:solidFill>
          <a:latin typeface="Arial" charset="0"/>
        </a:defRPr>
      </a:lvl4pPr>
      <a:lvl5pPr algn="l" rtl="0" eaLnBrk="1" fontAlgn="base" hangingPunct="1">
        <a:spcBef>
          <a:spcPct val="0"/>
        </a:spcBef>
        <a:spcAft>
          <a:spcPct val="0"/>
        </a:spcAft>
        <a:defRPr sz="2000" b="1">
          <a:solidFill>
            <a:srgbClr val="000000"/>
          </a:solidFill>
          <a:latin typeface="Arial" charset="0"/>
        </a:defRPr>
      </a:lvl5pPr>
      <a:lvl6pPr marL="457200" algn="l" rtl="0" eaLnBrk="1" fontAlgn="base" hangingPunct="1">
        <a:spcBef>
          <a:spcPct val="0"/>
        </a:spcBef>
        <a:spcAft>
          <a:spcPct val="0"/>
        </a:spcAft>
        <a:defRPr sz="2000" b="1">
          <a:solidFill>
            <a:srgbClr val="000000"/>
          </a:solidFill>
          <a:latin typeface="Arial" charset="0"/>
        </a:defRPr>
      </a:lvl6pPr>
      <a:lvl7pPr marL="914400" algn="l" rtl="0" eaLnBrk="1" fontAlgn="base" hangingPunct="1">
        <a:spcBef>
          <a:spcPct val="0"/>
        </a:spcBef>
        <a:spcAft>
          <a:spcPct val="0"/>
        </a:spcAft>
        <a:defRPr sz="2000" b="1">
          <a:solidFill>
            <a:srgbClr val="000000"/>
          </a:solidFill>
          <a:latin typeface="Arial" charset="0"/>
        </a:defRPr>
      </a:lvl7pPr>
      <a:lvl8pPr marL="1371600" algn="l" rtl="0" eaLnBrk="1" fontAlgn="base" hangingPunct="1">
        <a:spcBef>
          <a:spcPct val="0"/>
        </a:spcBef>
        <a:spcAft>
          <a:spcPct val="0"/>
        </a:spcAft>
        <a:defRPr sz="2000" b="1">
          <a:solidFill>
            <a:srgbClr val="000000"/>
          </a:solidFill>
          <a:latin typeface="Arial" charset="0"/>
        </a:defRPr>
      </a:lvl8pPr>
      <a:lvl9pPr marL="1828800" algn="l" rtl="0" eaLnBrk="1" fontAlgn="base" hangingPunct="1">
        <a:spcBef>
          <a:spcPct val="0"/>
        </a:spcBef>
        <a:spcAft>
          <a:spcPct val="0"/>
        </a:spcAft>
        <a:defRPr sz="2000" b="1">
          <a:solidFill>
            <a:srgbClr val="000000"/>
          </a:solidFill>
          <a:latin typeface="Arial" charset="0"/>
        </a:defRPr>
      </a:lvl9pPr>
    </p:titleStyle>
    <p:bodyStyle>
      <a:lvl1pPr marL="274638" indent="-274638" algn="l" rtl="0" eaLnBrk="1" fontAlgn="base" hangingPunct="1">
        <a:spcBef>
          <a:spcPct val="20000"/>
        </a:spcBef>
        <a:spcAft>
          <a:spcPct val="0"/>
        </a:spcAft>
        <a:buFont typeface="Wingdings" pitchFamily="2" charset="2"/>
        <a:buChar char="§"/>
        <a:defRPr sz="1800">
          <a:solidFill>
            <a:srgbClr val="000000"/>
          </a:solidFill>
          <a:latin typeface="+mn-lt"/>
          <a:ea typeface="+mn-ea"/>
          <a:cs typeface="+mn-cs"/>
        </a:defRPr>
      </a:lvl1pPr>
      <a:lvl2pPr marL="719138" indent="-261938" algn="l" rtl="0" eaLnBrk="1" fontAlgn="base" hangingPunct="1">
        <a:spcBef>
          <a:spcPct val="20000"/>
        </a:spcBef>
        <a:spcAft>
          <a:spcPct val="0"/>
        </a:spcAft>
        <a:buFont typeface="Arial Narrow" pitchFamily="34" charset="0"/>
        <a:buChar char="»"/>
        <a:defRPr sz="1600">
          <a:solidFill>
            <a:srgbClr val="000000"/>
          </a:solidFill>
          <a:latin typeface="+mn-lt"/>
        </a:defRPr>
      </a:lvl2pPr>
      <a:lvl3pPr marL="1143000" indent="-228600" algn="l" rtl="0" eaLnBrk="1" fontAlgn="base" hangingPunct="1">
        <a:spcBef>
          <a:spcPct val="20000"/>
        </a:spcBef>
        <a:spcAft>
          <a:spcPct val="0"/>
        </a:spcAft>
        <a:buFont typeface="Arial" pitchFamily="34" charset="0"/>
        <a:buChar char="•"/>
        <a:defRPr sz="1400">
          <a:solidFill>
            <a:srgbClr val="000000"/>
          </a:solidFill>
          <a:latin typeface="+mn-lt"/>
        </a:defRPr>
      </a:lvl3pPr>
      <a:lvl4pPr marL="1346200" indent="-187325" algn="l" rtl="0" eaLnBrk="1" fontAlgn="base" hangingPunct="1">
        <a:lnSpc>
          <a:spcPct val="95000"/>
        </a:lnSpc>
        <a:spcBef>
          <a:spcPct val="20000"/>
        </a:spcBef>
        <a:spcAft>
          <a:spcPct val="20000"/>
        </a:spcAft>
        <a:buBlip>
          <a:blip r:embed="rId16"/>
        </a:buBlip>
        <a:defRPr>
          <a:solidFill>
            <a:schemeClr val="tx1"/>
          </a:solidFill>
          <a:latin typeface="+mn-lt"/>
        </a:defRPr>
      </a:lvl4pPr>
      <a:lvl5pPr marL="1708150" indent="-182563" algn="l" rtl="0" eaLnBrk="1" fontAlgn="base" hangingPunct="1">
        <a:lnSpc>
          <a:spcPct val="95000"/>
        </a:lnSpc>
        <a:spcBef>
          <a:spcPct val="20000"/>
        </a:spcBef>
        <a:spcAft>
          <a:spcPct val="20000"/>
        </a:spcAft>
        <a:buBlip>
          <a:blip r:embed="rId16"/>
        </a:buBlip>
        <a:defRPr>
          <a:solidFill>
            <a:schemeClr val="tx1"/>
          </a:solidFill>
          <a:latin typeface="+mn-lt"/>
        </a:defRPr>
      </a:lvl5pPr>
      <a:lvl6pPr marL="2165350" indent="-182563" algn="l" rtl="0" eaLnBrk="1" fontAlgn="base" hangingPunct="1">
        <a:lnSpc>
          <a:spcPct val="95000"/>
        </a:lnSpc>
        <a:spcBef>
          <a:spcPct val="20000"/>
        </a:spcBef>
        <a:spcAft>
          <a:spcPct val="20000"/>
        </a:spcAft>
        <a:buBlip>
          <a:blip r:embed="rId16"/>
        </a:buBlip>
        <a:defRPr>
          <a:solidFill>
            <a:schemeClr val="tx1"/>
          </a:solidFill>
          <a:latin typeface="+mn-lt"/>
        </a:defRPr>
      </a:lvl6pPr>
      <a:lvl7pPr marL="2622550" indent="-182563" algn="l" rtl="0" eaLnBrk="1" fontAlgn="base" hangingPunct="1">
        <a:lnSpc>
          <a:spcPct val="95000"/>
        </a:lnSpc>
        <a:spcBef>
          <a:spcPct val="20000"/>
        </a:spcBef>
        <a:spcAft>
          <a:spcPct val="20000"/>
        </a:spcAft>
        <a:buBlip>
          <a:blip r:embed="rId16"/>
        </a:buBlip>
        <a:defRPr>
          <a:solidFill>
            <a:schemeClr val="tx1"/>
          </a:solidFill>
          <a:latin typeface="+mn-lt"/>
        </a:defRPr>
      </a:lvl7pPr>
      <a:lvl8pPr marL="3079750" indent="-182563" algn="l" rtl="0" eaLnBrk="1" fontAlgn="base" hangingPunct="1">
        <a:lnSpc>
          <a:spcPct val="95000"/>
        </a:lnSpc>
        <a:spcBef>
          <a:spcPct val="20000"/>
        </a:spcBef>
        <a:spcAft>
          <a:spcPct val="20000"/>
        </a:spcAft>
        <a:buBlip>
          <a:blip r:embed="rId16"/>
        </a:buBlip>
        <a:defRPr>
          <a:solidFill>
            <a:schemeClr val="tx1"/>
          </a:solidFill>
          <a:latin typeface="+mn-lt"/>
        </a:defRPr>
      </a:lvl8pPr>
      <a:lvl9pPr marL="3536950" indent="-182563" algn="l" rtl="0" eaLnBrk="1" fontAlgn="base" hangingPunct="1">
        <a:lnSpc>
          <a:spcPct val="95000"/>
        </a:lnSpc>
        <a:spcBef>
          <a:spcPct val="20000"/>
        </a:spcBef>
        <a:spcAft>
          <a:spcPct val="20000"/>
        </a:spcAft>
        <a:buBlip>
          <a:blip r:embed="rId16"/>
        </a:buBlip>
        <a:defRPr>
          <a:solidFill>
            <a:schemeClr val="tx1"/>
          </a:solidFill>
          <a:latin typeface="+mn-lt"/>
        </a:defRPr>
      </a:lvl9pPr>
    </p:bodyStyle>
    <p:otherStyle>
      <a:defPPr>
        <a:defRPr lang="de-DE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notesSlide" Target="../notesSlides/notesSlide1.xml"/><Relationship Id="rId2" Type="http://schemas.openxmlformats.org/officeDocument/2006/relationships/slideLayout" Target="../slideLayouts/slideLayout1.xml"/><Relationship Id="rId1" Type="http://schemas.openxmlformats.org/officeDocument/2006/relationships/tags" Target="../tags/tag14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gif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hyperlink" Target="http://reports.weforum.org/global-risks-2011/" TargetMode="External"/><Relationship Id="rId1" Type="http://schemas.openxmlformats.org/officeDocument/2006/relationships/slideLayout" Target="../slideLayouts/slideLayout2.xml"/><Relationship Id="rId4" Type="http://schemas.openxmlformats.org/officeDocument/2006/relationships/image" Target="../media/image11.png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075" name="Rectangle 4"/>
          <p:cNvSpPr>
            <a:spLocks noGrp="1" noChangeArrowheads="1"/>
          </p:cNvSpPr>
          <p:nvPr>
            <p:ph type="ctrTitle"/>
          </p:nvPr>
        </p:nvSpPr>
        <p:spPr>
          <a:xfrm>
            <a:off x="485775" y="4077072"/>
            <a:ext cx="8407400" cy="1263204"/>
          </a:xfrm>
        </p:spPr>
        <p:txBody>
          <a:bodyPr/>
          <a:lstStyle/>
          <a:p>
            <a:r>
              <a:rPr lang="en-US" dirty="0" smtClean="0"/>
              <a:t>Current Trends in view of the UN High Level Dialogue</a:t>
            </a:r>
            <a:endParaRPr lang="en-GB" dirty="0" smtClean="0"/>
          </a:p>
        </p:txBody>
      </p:sp>
      <p:sp>
        <p:nvSpPr>
          <p:cNvPr id="4" name="Text Box 35"/>
          <p:cNvSpPr txBox="1">
            <a:spLocks noChangeArrowheads="1"/>
          </p:cNvSpPr>
          <p:nvPr>
            <p:custDataLst>
              <p:tags r:id="rId1"/>
            </p:custDataLst>
          </p:nvPr>
        </p:nvSpPr>
        <p:spPr bwMode="auto">
          <a:xfrm>
            <a:off x="252413" y="6262688"/>
            <a:ext cx="8640762" cy="341312"/>
          </a:xfrm>
          <a:prstGeom prst="rect">
            <a:avLst/>
          </a:prstGeom>
          <a:solidFill>
            <a:schemeClr val="bg2"/>
          </a:solidFill>
          <a:ln>
            <a:noFill/>
          </a:ln>
          <a:extLst/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>
            <a:defPPr>
              <a:defRPr lang="en-US"/>
            </a:defPPr>
            <a:lvl1pPr>
              <a:defRPr>
                <a:solidFill>
                  <a:schemeClr val="lt1"/>
                </a:solidFill>
                <a:latin typeface="+mn-lt"/>
              </a:defRPr>
            </a:lvl1pPr>
            <a:lvl2pPr>
              <a:defRPr>
                <a:solidFill>
                  <a:schemeClr val="lt1"/>
                </a:solidFill>
                <a:latin typeface="+mn-lt"/>
              </a:defRPr>
            </a:lvl2pPr>
            <a:lvl3pPr>
              <a:defRPr>
                <a:solidFill>
                  <a:schemeClr val="lt1"/>
                </a:solidFill>
                <a:latin typeface="+mn-lt"/>
              </a:defRPr>
            </a:lvl3pPr>
            <a:lvl4pPr>
              <a:defRPr>
                <a:solidFill>
                  <a:schemeClr val="lt1"/>
                </a:solidFill>
                <a:latin typeface="+mn-lt"/>
              </a:defRPr>
            </a:lvl4pPr>
            <a:lvl5pPr>
              <a:defRPr>
                <a:solidFill>
                  <a:schemeClr val="lt1"/>
                </a:solidFill>
                <a:latin typeface="+mn-lt"/>
              </a:defRPr>
            </a:lvl5pPr>
            <a:lvl6pPr>
              <a:defRPr>
                <a:solidFill>
                  <a:schemeClr val="lt1"/>
                </a:solidFill>
                <a:latin typeface="+mn-lt"/>
              </a:defRPr>
            </a:lvl6pPr>
            <a:lvl7pPr>
              <a:defRPr>
                <a:solidFill>
                  <a:schemeClr val="lt1"/>
                </a:solidFill>
                <a:latin typeface="+mn-lt"/>
              </a:defRPr>
            </a:lvl7pPr>
            <a:lvl8pPr>
              <a:defRPr>
                <a:solidFill>
                  <a:schemeClr val="lt1"/>
                </a:solidFill>
                <a:latin typeface="+mn-lt"/>
              </a:defRPr>
            </a:lvl8pPr>
            <a:lvl9pPr>
              <a:defRPr>
                <a:solidFill>
                  <a:schemeClr val="lt1"/>
                </a:solidFill>
                <a:latin typeface="+mn-lt"/>
              </a:defRPr>
            </a:lvl9pPr>
          </a:lstStyle>
          <a:p>
            <a:pPr>
              <a:tabLst>
                <a:tab pos="241300" algn="l"/>
              </a:tabLst>
              <a:defRPr/>
            </a:pPr>
            <a:r>
              <a:rPr lang="en-GB" dirty="0" smtClean="0">
                <a:solidFill>
                  <a:srgbClr val="FFFFFF"/>
                </a:solidFill>
              </a:rPr>
              <a:t>Malin Frankenhaeuser‌  Programme Manager Migration and Development  ‌‌‌  Oslo, 18.06.2012</a:t>
            </a:r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UN Migration and Development Process</a:t>
            </a:r>
            <a:endParaRPr lang="de-D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dirty="0" smtClean="0"/>
              <a:t>1</a:t>
            </a:r>
            <a:r>
              <a:rPr lang="en-US" baseline="30000" dirty="0" smtClean="0"/>
              <a:t>st</a:t>
            </a:r>
            <a:r>
              <a:rPr lang="en-US" dirty="0" smtClean="0"/>
              <a:t> UN High-level Dialogue on Migration and Development in 2006</a:t>
            </a:r>
          </a:p>
          <a:p>
            <a:pPr lvl="1"/>
            <a:r>
              <a:rPr lang="en-US" dirty="0" smtClean="0"/>
              <a:t>First high-level event organized by the GA devoted exclusively to the issue of international migration</a:t>
            </a:r>
          </a:p>
          <a:p>
            <a:pPr lvl="1"/>
            <a:r>
              <a:rPr lang="en-US" dirty="0" smtClean="0"/>
              <a:t>UN Secretary-General and his Special Representative on International Migration and Development proposed the creation of the GFMD</a:t>
            </a:r>
          </a:p>
          <a:p>
            <a:pPr lvl="1"/>
            <a:r>
              <a:rPr lang="en-US" dirty="0" smtClean="0"/>
              <a:t>Global Migration Group (GMG): coherence between the UN system and IOM</a:t>
            </a:r>
          </a:p>
          <a:p>
            <a:pPr lvl="0"/>
            <a:r>
              <a:rPr lang="en-US" dirty="0" smtClean="0"/>
              <a:t>One-day Informal Thematic Debate on International Migration and Development in May 2011 </a:t>
            </a:r>
          </a:p>
          <a:p>
            <a:pPr lvl="0"/>
            <a:r>
              <a:rPr lang="en-GB" dirty="0" smtClean="0"/>
              <a:t>67</a:t>
            </a:r>
            <a:r>
              <a:rPr lang="en-GB" baseline="30000" dirty="0" smtClean="0"/>
              <a:t>th</a:t>
            </a:r>
            <a:r>
              <a:rPr lang="en-GB" dirty="0" smtClean="0"/>
              <a:t> session of the GA in December 2012 on the HLD modalities and themes</a:t>
            </a:r>
          </a:p>
          <a:p>
            <a:pPr lvl="0"/>
            <a:r>
              <a:rPr lang="en-US" dirty="0" smtClean="0"/>
              <a:t>2</a:t>
            </a:r>
            <a:r>
              <a:rPr lang="en-US" baseline="30000" dirty="0" smtClean="0"/>
              <a:t>nd</a:t>
            </a:r>
            <a:r>
              <a:rPr lang="en-US" dirty="0" smtClean="0"/>
              <a:t> UN High-level Dialogue on Migration and Development in September 2013</a:t>
            </a:r>
          </a:p>
          <a:p>
            <a:pPr lvl="0"/>
            <a:r>
              <a:rPr lang="en-US" dirty="0" smtClean="0"/>
              <a:t>69</a:t>
            </a:r>
            <a:r>
              <a:rPr lang="en-US" baseline="30000" dirty="0" smtClean="0"/>
              <a:t>th</a:t>
            </a:r>
            <a:r>
              <a:rPr lang="en-US" dirty="0" smtClean="0"/>
              <a:t> session of the GA in 2014: Cairo twenty years later “ICPD+20” </a:t>
            </a:r>
          </a:p>
          <a:p>
            <a:pPr lvl="0"/>
            <a:r>
              <a:rPr lang="en-US" dirty="0" smtClean="0"/>
              <a:t>Commission on Population and Development (ECOSOC), Cairo 1994</a:t>
            </a:r>
          </a:p>
          <a:p>
            <a:pPr lvl="1"/>
            <a:r>
              <a:rPr lang="en-US" dirty="0" smtClean="0"/>
              <a:t>New trends in migration: Demographic Aspects (2013)</a:t>
            </a:r>
          </a:p>
          <a:p>
            <a:pPr lvl="1"/>
            <a:r>
              <a:rPr lang="en-US" dirty="0" smtClean="0"/>
              <a:t>Assessment of implementation of the Cairo Programme of Action (2014)</a:t>
            </a:r>
          </a:p>
          <a:p>
            <a:pPr lvl="1"/>
            <a:endParaRPr lang="en-US" dirty="0" smtClean="0"/>
          </a:p>
          <a:p>
            <a:endParaRPr lang="de-DE" dirty="0"/>
          </a:p>
        </p:txBody>
      </p:sp>
    </p:spTree>
    <p:extLst>
      <p:ext uri="{BB962C8B-B14F-4D97-AF65-F5344CB8AC3E}">
        <p14:creationId xmlns="" xmlns:p14="http://schemas.microsoft.com/office/powerpoint/2010/main" val="403354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The GFMD – an outcome of the UN HLD 2006</a:t>
            </a:r>
            <a:endParaRPr lang="de-DE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Voluntary, informal, non-binding and government-led process open to all States Members and Observers of the United Nations</a:t>
            </a:r>
            <a:endParaRPr lang="de-DE" dirty="0" smtClean="0"/>
          </a:p>
          <a:p>
            <a:r>
              <a:rPr lang="en-US" dirty="0" smtClean="0"/>
              <a:t>Civil society representatives are invited to hold parallel meetings and share their deliberations with state</a:t>
            </a:r>
          </a:p>
          <a:p>
            <a:r>
              <a:rPr lang="en-US" dirty="0" smtClean="0"/>
              <a:t>Belgium (2007), Philippines (2008), Greece (2009), Mexico (2010), Switzerland (2011)</a:t>
            </a:r>
          </a:p>
          <a:p>
            <a:r>
              <a:rPr lang="en-US" dirty="0" smtClean="0"/>
              <a:t>Chair of the GFMD 2012: Mauritius</a:t>
            </a:r>
            <a:endParaRPr lang="de-DE" dirty="0" smtClean="0"/>
          </a:p>
          <a:p>
            <a:r>
              <a:rPr lang="en-US" dirty="0" smtClean="0"/>
              <a:t>Central theme: </a:t>
            </a:r>
            <a:r>
              <a:rPr lang="en-US" i="1" dirty="0" smtClean="0"/>
              <a:t>Enhancing the human development of migrants and their contribution to the development of communities and states</a:t>
            </a:r>
          </a:p>
          <a:p>
            <a:r>
              <a:rPr lang="en-US" dirty="0" smtClean="0"/>
              <a:t>Roundtables:</a:t>
            </a:r>
          </a:p>
          <a:p>
            <a:pPr lvl="1"/>
            <a:r>
              <a:rPr lang="en-US" dirty="0" smtClean="0"/>
              <a:t>Circulating </a:t>
            </a:r>
            <a:r>
              <a:rPr lang="en-US" dirty="0" err="1" smtClean="0"/>
              <a:t>Labour</a:t>
            </a:r>
            <a:r>
              <a:rPr lang="en-US" dirty="0" smtClean="0"/>
              <a:t> for Inclusive Development </a:t>
            </a:r>
          </a:p>
          <a:p>
            <a:pPr lvl="1"/>
            <a:r>
              <a:rPr lang="en-US" dirty="0" smtClean="0"/>
              <a:t>Factoring Migration into Development Planning</a:t>
            </a:r>
          </a:p>
          <a:p>
            <a:pPr lvl="1"/>
            <a:r>
              <a:rPr lang="en-US" dirty="0" smtClean="0"/>
              <a:t>Managing Migration and Migrant Protection for Human Development Outcomes</a:t>
            </a:r>
            <a:endParaRPr lang="de-DE" dirty="0"/>
          </a:p>
        </p:txBody>
      </p:sp>
      <p:pic>
        <p:nvPicPr>
          <p:cNvPr id="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5667623" y="3717032"/>
            <a:ext cx="3216027" cy="67926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</p:spTree>
    <p:extLst>
      <p:ext uri="{BB962C8B-B14F-4D97-AF65-F5344CB8AC3E}">
        <p14:creationId xmlns="" xmlns:p14="http://schemas.microsoft.com/office/powerpoint/2010/main" val="403354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Assessment of the GFMD process</a:t>
            </a:r>
            <a:endParaRPr lang="en-US" dirty="0"/>
          </a:p>
        </p:txBody>
      </p:sp>
      <p:pic>
        <p:nvPicPr>
          <p:cNvPr id="154627" name="Picture 3"/>
          <p:cNvPicPr>
            <a:picLocks noGrp="1" noChangeAspect="1" noChangeArrowheads="1"/>
          </p:cNvPicPr>
          <p:nvPr>
            <p:ph idx="1"/>
          </p:nvPr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0825" y="2240273"/>
            <a:ext cx="8632825" cy="4006229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Countries in the GFMD process</a:t>
            </a:r>
            <a:endParaRPr lang="de-DE" dirty="0"/>
          </a:p>
        </p:txBody>
      </p:sp>
      <p:pic>
        <p:nvPicPr>
          <p:cNvPr id="152578" name="Picture 2" descr="outline-world-map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113650"/>
            <a:ext cx="6480720" cy="4246751"/>
          </a:xfrm>
          <a:prstGeom prst="rect">
            <a:avLst/>
          </a:prstGeom>
          <a:noFill/>
        </p:spPr>
      </p:pic>
      <p:sp>
        <p:nvSpPr>
          <p:cNvPr id="5" name="TextBox 4"/>
          <p:cNvSpPr txBox="1"/>
          <p:nvPr/>
        </p:nvSpPr>
        <p:spPr>
          <a:xfrm>
            <a:off x="6804249" y="2113650"/>
            <a:ext cx="1872208" cy="3970318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Andorra </a:t>
            </a: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Austria</a:t>
            </a: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Belgium*</a:t>
            </a:r>
            <a:endParaRPr lang="en-US" sz="1200" b="1" dirty="0" smtClean="0">
              <a:solidFill>
                <a:schemeClr val="tx2">
                  <a:lumMod val="10000"/>
                </a:schemeClr>
              </a:solidFill>
              <a:cs typeface="Arial Unicode MS" pitchFamily="34" charset="-128"/>
            </a:endParaRP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Denmark</a:t>
            </a: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Estonia</a:t>
            </a: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Finland</a:t>
            </a: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France*</a:t>
            </a:r>
            <a:endParaRPr lang="en-US" sz="1200" b="1" dirty="0" smtClean="0">
              <a:solidFill>
                <a:schemeClr val="tx2">
                  <a:lumMod val="10000"/>
                </a:schemeClr>
              </a:solidFill>
              <a:cs typeface="Arial Unicode MS" pitchFamily="34" charset="-128"/>
            </a:endParaRP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Germany*</a:t>
            </a:r>
          </a:p>
          <a:p>
            <a:pPr lvl="0"/>
            <a:r>
              <a:rPr lang="en-US" sz="1200" b="1" dirty="0" smtClean="0">
                <a:solidFill>
                  <a:srgbClr val="0070C0"/>
                </a:solidFill>
                <a:cs typeface="Arial Unicode MS" pitchFamily="34" charset="-128"/>
              </a:rPr>
              <a:t>Greece</a:t>
            </a:r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*</a:t>
            </a:r>
            <a:endParaRPr lang="en-US" sz="1200" b="1" dirty="0" smtClean="0">
              <a:solidFill>
                <a:schemeClr val="tx2">
                  <a:lumMod val="10000"/>
                </a:schemeClr>
              </a:solidFill>
              <a:cs typeface="Arial Unicode MS" pitchFamily="34" charset="-128"/>
            </a:endParaRP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Hungary</a:t>
            </a: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Ireland</a:t>
            </a: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Italy</a:t>
            </a: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Liechtenstein</a:t>
            </a: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Netherlands*</a:t>
            </a:r>
            <a:endParaRPr lang="en-US" sz="1200" b="1" dirty="0" smtClean="0">
              <a:solidFill>
                <a:schemeClr val="tx2">
                  <a:lumMod val="10000"/>
                </a:schemeClr>
              </a:solidFill>
              <a:cs typeface="Arial Unicode MS" pitchFamily="34" charset="-128"/>
            </a:endParaRP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Portugal</a:t>
            </a: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Slovenia</a:t>
            </a: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Spain</a:t>
            </a:r>
          </a:p>
          <a:p>
            <a:pPr lvl="0"/>
            <a:r>
              <a:rPr lang="en-US" sz="1200" b="1" dirty="0" smtClean="0">
                <a:solidFill>
                  <a:srgbClr val="0070C0"/>
                </a:solidFill>
                <a:cs typeface="Arial Unicode MS" pitchFamily="34" charset="-128"/>
              </a:rPr>
              <a:t>Sweden</a:t>
            </a:r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*</a:t>
            </a:r>
            <a:endParaRPr lang="en-US" sz="1200" b="1" dirty="0" smtClean="0">
              <a:solidFill>
                <a:schemeClr val="tx2">
                  <a:lumMod val="10000"/>
                </a:schemeClr>
              </a:solidFill>
              <a:cs typeface="Arial Unicode MS" pitchFamily="34" charset="-128"/>
            </a:endParaRPr>
          </a:p>
          <a:p>
            <a:pPr lvl="0"/>
            <a:r>
              <a:rPr lang="en-US" sz="1200" b="1" dirty="0" smtClean="0">
                <a:solidFill>
                  <a:srgbClr val="0070C0"/>
                </a:solidFill>
                <a:cs typeface="Arial Unicode MS" pitchFamily="34" charset="-128"/>
              </a:rPr>
              <a:t>Switzerland</a:t>
            </a:r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*</a:t>
            </a:r>
            <a:endParaRPr lang="en-US" sz="1200" b="1" dirty="0" smtClean="0">
              <a:solidFill>
                <a:schemeClr val="tx2">
                  <a:lumMod val="10000"/>
                </a:schemeClr>
              </a:solidFill>
              <a:cs typeface="Arial Unicode MS" pitchFamily="34" charset="-128"/>
            </a:endParaRPr>
          </a:p>
          <a:p>
            <a:pPr lvl="0"/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United </a:t>
            </a:r>
            <a:r>
              <a:rPr lang="en-US" sz="1200" b="1" dirty="0" smtClean="0">
                <a:solidFill>
                  <a:schemeClr val="tx2">
                    <a:lumMod val="10000"/>
                  </a:schemeClr>
                </a:solidFill>
                <a:cs typeface="Arial Unicode MS" pitchFamily="34" charset="-128"/>
              </a:rPr>
              <a:t>Kingdom*</a:t>
            </a:r>
            <a:endParaRPr lang="en-US" sz="1200" b="1" dirty="0" smtClean="0">
              <a:solidFill>
                <a:schemeClr val="tx2">
                  <a:lumMod val="10000"/>
                </a:schemeClr>
              </a:solidFill>
              <a:cs typeface="Arial Unicode MS" pitchFamily="34" charset="-128"/>
            </a:endParaRPr>
          </a:p>
          <a:p>
            <a:pPr lvl="0"/>
            <a:endParaRPr lang="de-AT" sz="1200" b="1" dirty="0" smtClean="0">
              <a:solidFill>
                <a:schemeClr val="tx2">
                  <a:lumMod val="10000"/>
                </a:schemeClr>
              </a:solidFill>
              <a:cs typeface="Arial Unicode MS" pitchFamily="34" charset="-128"/>
            </a:endParaRPr>
          </a:p>
        </p:txBody>
      </p:sp>
      <p:sp>
        <p:nvSpPr>
          <p:cNvPr id="6" name="TextBox 5"/>
          <p:cNvSpPr txBox="1"/>
          <p:nvPr/>
        </p:nvSpPr>
        <p:spPr>
          <a:xfrm>
            <a:off x="4499992" y="4437112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India</a:t>
            </a:r>
            <a:endParaRPr lang="de-AT" dirty="0"/>
          </a:p>
        </p:txBody>
      </p:sp>
      <p:sp>
        <p:nvSpPr>
          <p:cNvPr id="7" name="TextBox 6"/>
          <p:cNvSpPr txBox="1"/>
          <p:nvPr/>
        </p:nvSpPr>
        <p:spPr>
          <a:xfrm>
            <a:off x="3347864" y="3284984"/>
            <a:ext cx="1296144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    Finland</a:t>
            </a:r>
          </a:p>
          <a:p>
            <a:r>
              <a:rPr lang="en-GB" dirty="0" smtClean="0"/>
              <a:t>Sweden	</a:t>
            </a:r>
            <a:endParaRPr lang="de-AT" dirty="0"/>
          </a:p>
        </p:txBody>
      </p:sp>
      <p:sp>
        <p:nvSpPr>
          <p:cNvPr id="8" name="TextBox 7"/>
          <p:cNvSpPr txBox="1"/>
          <p:nvPr/>
        </p:nvSpPr>
        <p:spPr>
          <a:xfrm>
            <a:off x="2843808" y="4344780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Morocco</a:t>
            </a:r>
            <a:endParaRPr lang="de-AT" dirty="0"/>
          </a:p>
        </p:txBody>
      </p:sp>
      <p:sp>
        <p:nvSpPr>
          <p:cNvPr id="9" name="TextBox 8"/>
          <p:cNvSpPr txBox="1"/>
          <p:nvPr/>
        </p:nvSpPr>
        <p:spPr>
          <a:xfrm>
            <a:off x="3635896" y="4911189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Kenya</a:t>
            </a:r>
            <a:endParaRPr lang="de-AT" dirty="0"/>
          </a:p>
        </p:txBody>
      </p:sp>
      <p:sp>
        <p:nvSpPr>
          <p:cNvPr id="10" name="TextBox 9"/>
          <p:cNvSpPr txBox="1"/>
          <p:nvPr/>
        </p:nvSpPr>
        <p:spPr>
          <a:xfrm>
            <a:off x="2843808" y="5445224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South Africa</a:t>
            </a:r>
            <a:endParaRPr lang="de-AT" dirty="0"/>
          </a:p>
        </p:txBody>
      </p:sp>
      <p:sp>
        <p:nvSpPr>
          <p:cNvPr id="11" name="TextBox 10"/>
          <p:cNvSpPr txBox="1"/>
          <p:nvPr/>
        </p:nvSpPr>
        <p:spPr>
          <a:xfrm>
            <a:off x="3995936" y="5249743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Mauritius</a:t>
            </a:r>
            <a:endParaRPr lang="de-AT" dirty="0"/>
          </a:p>
        </p:txBody>
      </p:sp>
      <p:sp>
        <p:nvSpPr>
          <p:cNvPr id="12" name="TextBox 11"/>
          <p:cNvSpPr txBox="1"/>
          <p:nvPr/>
        </p:nvSpPr>
        <p:spPr>
          <a:xfrm>
            <a:off x="2843808" y="3683060"/>
            <a:ext cx="1800200" cy="83099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UK</a:t>
            </a:r>
          </a:p>
          <a:p>
            <a:r>
              <a:rPr lang="en-GB" dirty="0" smtClean="0"/>
              <a:t>France</a:t>
            </a:r>
          </a:p>
          <a:p>
            <a:r>
              <a:rPr lang="en-GB" dirty="0" smtClean="0"/>
              <a:t>Spain     Greece</a:t>
            </a:r>
            <a:endParaRPr lang="de-AT" dirty="0"/>
          </a:p>
        </p:txBody>
      </p:sp>
      <p:sp>
        <p:nvSpPr>
          <p:cNvPr id="13" name="TextBox 12"/>
          <p:cNvSpPr txBox="1"/>
          <p:nvPr/>
        </p:nvSpPr>
        <p:spPr>
          <a:xfrm>
            <a:off x="1259632" y="4006226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USA	</a:t>
            </a:r>
            <a:endParaRPr lang="de-AT" dirty="0"/>
          </a:p>
        </p:txBody>
      </p:sp>
      <p:sp>
        <p:nvSpPr>
          <p:cNvPr id="14" name="TextBox 13"/>
          <p:cNvSpPr txBox="1"/>
          <p:nvPr/>
        </p:nvSpPr>
        <p:spPr>
          <a:xfrm>
            <a:off x="1115616" y="4437112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Mexico	</a:t>
            </a:r>
            <a:endParaRPr lang="de-AT" dirty="0"/>
          </a:p>
        </p:txBody>
      </p:sp>
      <p:sp>
        <p:nvSpPr>
          <p:cNvPr id="15" name="TextBox 14"/>
          <p:cNvSpPr txBox="1"/>
          <p:nvPr/>
        </p:nvSpPr>
        <p:spPr>
          <a:xfrm>
            <a:off x="1547664" y="5614501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Argentina	</a:t>
            </a:r>
            <a:endParaRPr lang="de-AT" dirty="0"/>
          </a:p>
        </p:txBody>
      </p:sp>
      <p:sp>
        <p:nvSpPr>
          <p:cNvPr id="16" name="TextBox 15"/>
          <p:cNvSpPr txBox="1"/>
          <p:nvPr/>
        </p:nvSpPr>
        <p:spPr>
          <a:xfrm>
            <a:off x="5364088" y="4606389"/>
            <a:ext cx="1440160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Philippines</a:t>
            </a:r>
            <a:endParaRPr lang="de-AT" dirty="0"/>
          </a:p>
        </p:txBody>
      </p:sp>
      <p:sp>
        <p:nvSpPr>
          <p:cNvPr id="17" name="TextBox 16"/>
          <p:cNvSpPr txBox="1"/>
          <p:nvPr/>
        </p:nvSpPr>
        <p:spPr>
          <a:xfrm>
            <a:off x="2987824" y="4775666"/>
            <a:ext cx="1008112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Nigeria</a:t>
            </a:r>
            <a:endParaRPr lang="de-AT" dirty="0"/>
          </a:p>
        </p:txBody>
      </p:sp>
      <p:sp>
        <p:nvSpPr>
          <p:cNvPr id="18" name="TextBox 17"/>
          <p:cNvSpPr txBox="1"/>
          <p:nvPr/>
        </p:nvSpPr>
        <p:spPr>
          <a:xfrm>
            <a:off x="5004048" y="4860449"/>
            <a:ext cx="1224136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Thailand</a:t>
            </a:r>
          </a:p>
          <a:p>
            <a:r>
              <a:rPr lang="en-GB" dirty="0" smtClean="0"/>
              <a:t>Indonesia</a:t>
            </a:r>
            <a:endParaRPr lang="de-AT" dirty="0"/>
          </a:p>
        </p:txBody>
      </p:sp>
      <p:sp>
        <p:nvSpPr>
          <p:cNvPr id="19" name="TextBox 18"/>
          <p:cNvSpPr txBox="1"/>
          <p:nvPr/>
        </p:nvSpPr>
        <p:spPr>
          <a:xfrm>
            <a:off x="5364088" y="5419020"/>
            <a:ext cx="1224136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Australia</a:t>
            </a:r>
            <a:endParaRPr lang="de-AT" dirty="0"/>
          </a:p>
        </p:txBody>
      </p:sp>
      <p:sp>
        <p:nvSpPr>
          <p:cNvPr id="20" name="TextBox 19"/>
          <p:cNvSpPr txBox="1"/>
          <p:nvPr/>
        </p:nvSpPr>
        <p:spPr>
          <a:xfrm>
            <a:off x="899592" y="3513783"/>
            <a:ext cx="1296144" cy="33855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Canada	</a:t>
            </a:r>
            <a:endParaRPr lang="de-AT" dirty="0"/>
          </a:p>
        </p:txBody>
      </p:sp>
      <p:sp>
        <p:nvSpPr>
          <p:cNvPr id="21" name="TextBox 20"/>
          <p:cNvSpPr txBox="1"/>
          <p:nvPr/>
        </p:nvSpPr>
        <p:spPr>
          <a:xfrm>
            <a:off x="3995936" y="4483278"/>
            <a:ext cx="1008112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GB" dirty="0" smtClean="0"/>
              <a:t>UAE</a:t>
            </a:r>
          </a:p>
          <a:p>
            <a:r>
              <a:rPr lang="en-GB" dirty="0" smtClean="0"/>
              <a:t>Qatar</a:t>
            </a:r>
            <a:endParaRPr lang="de-AT" dirty="0"/>
          </a:p>
        </p:txBody>
      </p:sp>
    </p:spTree>
    <p:extLst>
      <p:ext uri="{BB962C8B-B14F-4D97-AF65-F5344CB8AC3E}">
        <p14:creationId xmlns="" xmlns:p14="http://schemas.microsoft.com/office/powerpoint/2010/main" val="403354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Commitments and driving the process forward</a:t>
            </a:r>
            <a:endParaRPr lang="de-A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GB" dirty="0" smtClean="0"/>
              <a:t>Furthering dialogue and exchange of good practices = active governments</a:t>
            </a:r>
          </a:p>
          <a:p>
            <a:r>
              <a:rPr lang="en-GB" dirty="0" smtClean="0"/>
              <a:t>Voluntary funding arrangement and hosting the Forum</a:t>
            </a:r>
          </a:p>
          <a:p>
            <a:r>
              <a:rPr lang="en-GB" dirty="0" smtClean="0"/>
              <a:t>Steering Group, “decision-making”</a:t>
            </a:r>
          </a:p>
          <a:p>
            <a:r>
              <a:rPr lang="en-GB" dirty="0" smtClean="0"/>
              <a:t>Focal points and level of participation (inter-ministerial coordination at home?)</a:t>
            </a:r>
          </a:p>
          <a:p>
            <a:r>
              <a:rPr lang="en-GB" dirty="0" smtClean="0"/>
              <a:t>Civil Society:</a:t>
            </a:r>
          </a:p>
          <a:p>
            <a:pPr lvl="1"/>
            <a:r>
              <a:rPr lang="en-GB" dirty="0" smtClean="0"/>
              <a:t>Multitude of actors and wills (Migrants’ rights, PGA)</a:t>
            </a:r>
          </a:p>
          <a:p>
            <a:pPr lvl="1"/>
            <a:r>
              <a:rPr lang="en-GB" dirty="0" smtClean="0"/>
              <a:t>Private sector involvement</a:t>
            </a:r>
          </a:p>
          <a:p>
            <a:pPr lvl="1"/>
            <a:r>
              <a:rPr lang="en-GB" dirty="0" smtClean="0"/>
              <a:t>Development NGOs</a:t>
            </a:r>
          </a:p>
          <a:p>
            <a:pPr lvl="1"/>
            <a:r>
              <a:rPr lang="en-GB" dirty="0" smtClean="0"/>
              <a:t>Academia</a:t>
            </a:r>
          </a:p>
          <a:p>
            <a:r>
              <a:rPr lang="en-GB" dirty="0" smtClean="0"/>
              <a:t>Thematic discussions:</a:t>
            </a:r>
          </a:p>
          <a:p>
            <a:pPr lvl="1"/>
            <a:r>
              <a:rPr lang="en-GB" dirty="0" smtClean="0"/>
              <a:t>Development for whom? Move to human development, a capabilities approach</a:t>
            </a:r>
          </a:p>
          <a:p>
            <a:pPr lvl="1"/>
            <a:r>
              <a:rPr lang="en-GB" dirty="0" smtClean="0"/>
              <a:t>Bringing irregular migration to the agenda (Mexico and Switzerland)</a:t>
            </a:r>
          </a:p>
          <a:p>
            <a:pPr lvl="1"/>
            <a:r>
              <a:rPr lang="en-GB" dirty="0" smtClean="0"/>
              <a:t>Data</a:t>
            </a:r>
            <a:r>
              <a:rPr lang="en-GB" smtClean="0"/>
              <a:t>, research </a:t>
            </a:r>
            <a:r>
              <a:rPr lang="en-GB" smtClean="0">
                <a:sym typeface="Wingdings" pitchFamily="2" charset="2"/>
              </a:rPr>
              <a:t></a:t>
            </a:r>
            <a:r>
              <a:rPr lang="en-GB" smtClean="0"/>
              <a:t> Policy </a:t>
            </a:r>
            <a:r>
              <a:rPr lang="en-GB" dirty="0" smtClean="0"/>
              <a:t>coherence</a:t>
            </a:r>
          </a:p>
          <a:p>
            <a:pPr lvl="1">
              <a:buNone/>
            </a:pPr>
            <a:endParaRPr lang="en-GB" dirty="0" smtClean="0"/>
          </a:p>
          <a:p>
            <a:pPr lvl="1"/>
            <a:endParaRPr lang="de-AT" dirty="0"/>
          </a:p>
        </p:txBody>
      </p:sp>
    </p:spTree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dirty="0" smtClean="0"/>
              <a:t>Outlook and summary of the 10</a:t>
            </a:r>
            <a:r>
              <a:rPr lang="en-US" baseline="30000" dirty="0" smtClean="0"/>
              <a:t>th</a:t>
            </a:r>
            <a:r>
              <a:rPr lang="en-US" dirty="0" smtClean="0"/>
              <a:t> Coordination Meeting on International Migration (February 2012)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r>
              <a:rPr lang="en-US" dirty="0" smtClean="0"/>
              <a:t>Growing importance of South-South Migration, regional migration</a:t>
            </a:r>
          </a:p>
          <a:p>
            <a:r>
              <a:rPr lang="en-US" dirty="0" smtClean="0"/>
              <a:t>Better involvement of </a:t>
            </a:r>
            <a:r>
              <a:rPr lang="en-US" dirty="0" err="1" smtClean="0"/>
              <a:t>diaspora</a:t>
            </a:r>
            <a:r>
              <a:rPr lang="en-US" dirty="0" smtClean="0"/>
              <a:t> in migration and development affairs</a:t>
            </a:r>
          </a:p>
          <a:p>
            <a:r>
              <a:rPr lang="en-US" dirty="0" smtClean="0"/>
              <a:t>Protection of human rights – great concern of source countries of migrants</a:t>
            </a:r>
          </a:p>
          <a:p>
            <a:r>
              <a:rPr lang="en-US" dirty="0" smtClean="0"/>
              <a:t>Migration and environmental change</a:t>
            </a:r>
          </a:p>
          <a:p>
            <a:r>
              <a:rPr lang="en-US" dirty="0" smtClean="0"/>
              <a:t>Revision of the MDGs: inclusion of migration?</a:t>
            </a:r>
          </a:p>
          <a:p>
            <a:endParaRPr lang="en-US" dirty="0" smtClean="0"/>
          </a:p>
          <a:p>
            <a:pPr>
              <a:buNone/>
            </a:pPr>
            <a:r>
              <a:rPr lang="en-US" dirty="0" smtClean="0">
                <a:sym typeface="Wingdings" pitchFamily="2" charset="2"/>
              </a:rPr>
              <a:t> Renewed discussion on m</a:t>
            </a:r>
            <a:r>
              <a:rPr lang="en-US" dirty="0" smtClean="0"/>
              <a:t>igration in the UN framework: stronger role of the GFMD, UN migration institution, closer cooperation of UN agencies on migration… </a:t>
            </a:r>
            <a:endParaRPr lang="en-US" dirty="0"/>
          </a:p>
        </p:txBody>
      </p:sp>
    </p:spTree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GB" dirty="0" smtClean="0"/>
              <a:t>Trends</a:t>
            </a:r>
            <a:endParaRPr lang="de-AT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0825" y="2132856"/>
            <a:ext cx="8632825" cy="4159123"/>
          </a:xfrm>
        </p:spPr>
        <p:txBody>
          <a:bodyPr/>
          <a:lstStyle/>
          <a:p>
            <a:r>
              <a:rPr lang="en-GB" dirty="0" smtClean="0"/>
              <a:t>Increasing number of conferences, meetings and workshops on M&amp;D (GAMM 2012, UN HLD 2013, MDGs 2015)</a:t>
            </a:r>
          </a:p>
          <a:p>
            <a:r>
              <a:rPr lang="en-GB" dirty="0" smtClean="0"/>
              <a:t>Migration policies – Development policies</a:t>
            </a:r>
          </a:p>
          <a:p>
            <a:pPr lvl="1"/>
            <a:r>
              <a:rPr lang="en-GB" dirty="0" smtClean="0"/>
              <a:t>Policy coherence (education, trade, investment...)</a:t>
            </a:r>
          </a:p>
          <a:p>
            <a:pPr lvl="1"/>
            <a:r>
              <a:rPr lang="en-GB" dirty="0" smtClean="0"/>
              <a:t>Integrating migration into development planning (national, local)</a:t>
            </a:r>
          </a:p>
          <a:p>
            <a:pPr lvl="1"/>
            <a:r>
              <a:rPr lang="en-GB" dirty="0" smtClean="0"/>
              <a:t>Internal migration, urban development (climate change adaptation)</a:t>
            </a:r>
          </a:p>
          <a:p>
            <a:pPr lvl="1"/>
            <a:r>
              <a:rPr lang="en-GB" dirty="0" smtClean="0"/>
              <a:t>Dual citizenship and portability of social benefits</a:t>
            </a:r>
          </a:p>
          <a:p>
            <a:r>
              <a:rPr lang="en-GB" dirty="0" smtClean="0"/>
              <a:t>International organisations and regional frameworks</a:t>
            </a:r>
          </a:p>
          <a:p>
            <a:pPr lvl="1"/>
            <a:r>
              <a:rPr lang="en-GB" dirty="0" smtClean="0"/>
              <a:t>Strengthening the GMG (IOM, ILO, UNDP, WB, UNICEF, UN Women...)</a:t>
            </a:r>
          </a:p>
          <a:p>
            <a:pPr lvl="1"/>
            <a:r>
              <a:rPr lang="en-GB" dirty="0" smtClean="0"/>
              <a:t>Regional mobility: Regional Economic Communities (RECs), Regional Organisations</a:t>
            </a:r>
          </a:p>
          <a:p>
            <a:r>
              <a:rPr lang="en-GB" dirty="0" smtClean="0"/>
              <a:t>GFMD and/versus Regional migration dialogues/processes</a:t>
            </a:r>
          </a:p>
          <a:p>
            <a:r>
              <a:rPr lang="en-GB" dirty="0" smtClean="0"/>
              <a:t>Irregularity and (silent) regularisations</a:t>
            </a:r>
          </a:p>
          <a:p>
            <a:pPr lvl="1"/>
            <a:r>
              <a:rPr lang="de-AT" dirty="0" smtClean="0"/>
              <a:t>Obama </a:t>
            </a:r>
            <a:r>
              <a:rPr lang="de-AT" dirty="0" err="1" smtClean="0"/>
              <a:t>administration’s</a:t>
            </a:r>
            <a:r>
              <a:rPr lang="de-AT" dirty="0" smtClean="0"/>
              <a:t> DREAM </a:t>
            </a:r>
            <a:r>
              <a:rPr lang="de-AT" dirty="0" err="1" smtClean="0"/>
              <a:t>Act</a:t>
            </a:r>
            <a:r>
              <a:rPr lang="de-AT" dirty="0" smtClean="0"/>
              <a:t> </a:t>
            </a:r>
            <a:r>
              <a:rPr lang="de-AT" dirty="0" err="1" smtClean="0"/>
              <a:t>provide</a:t>
            </a:r>
            <a:r>
              <a:rPr lang="de-AT" dirty="0" smtClean="0"/>
              <a:t> </a:t>
            </a:r>
            <a:r>
              <a:rPr lang="de-AT" dirty="0" err="1" smtClean="0"/>
              <a:t>relief</a:t>
            </a:r>
            <a:r>
              <a:rPr lang="de-AT" dirty="0" smtClean="0"/>
              <a:t> </a:t>
            </a:r>
            <a:r>
              <a:rPr lang="de-AT" dirty="0" err="1" smtClean="0"/>
              <a:t>from</a:t>
            </a:r>
            <a:r>
              <a:rPr lang="de-AT" dirty="0" smtClean="0"/>
              <a:t> </a:t>
            </a:r>
            <a:r>
              <a:rPr lang="de-AT" dirty="0" err="1" smtClean="0"/>
              <a:t>deportation</a:t>
            </a:r>
            <a:r>
              <a:rPr lang="de-AT" dirty="0" smtClean="0"/>
              <a:t> </a:t>
            </a:r>
            <a:r>
              <a:rPr lang="de-AT" dirty="0" err="1" smtClean="0"/>
              <a:t>to</a:t>
            </a:r>
            <a:r>
              <a:rPr lang="de-AT" dirty="0" smtClean="0"/>
              <a:t> </a:t>
            </a:r>
            <a:r>
              <a:rPr lang="de-AT" dirty="0" err="1" smtClean="0"/>
              <a:t>as</a:t>
            </a:r>
            <a:r>
              <a:rPr lang="de-AT" dirty="0" smtClean="0"/>
              <a:t> </a:t>
            </a:r>
            <a:r>
              <a:rPr lang="de-AT" dirty="0" err="1" smtClean="0"/>
              <a:t>many</a:t>
            </a:r>
            <a:r>
              <a:rPr lang="de-AT" dirty="0" smtClean="0"/>
              <a:t> </a:t>
            </a:r>
            <a:r>
              <a:rPr lang="de-AT" dirty="0" err="1" smtClean="0"/>
              <a:t>as</a:t>
            </a:r>
            <a:r>
              <a:rPr lang="de-AT" dirty="0" smtClean="0"/>
              <a:t> 1.4 </a:t>
            </a:r>
            <a:r>
              <a:rPr lang="de-AT" dirty="0" err="1" smtClean="0"/>
              <a:t>million</a:t>
            </a:r>
            <a:r>
              <a:rPr lang="de-AT" dirty="0" smtClean="0"/>
              <a:t> non-US </a:t>
            </a:r>
            <a:r>
              <a:rPr lang="de-AT" dirty="0" err="1" smtClean="0"/>
              <a:t>citizens</a:t>
            </a:r>
            <a:r>
              <a:rPr lang="de-AT" dirty="0" smtClean="0"/>
              <a:t> </a:t>
            </a:r>
            <a:r>
              <a:rPr lang="de-AT" dirty="0" err="1" smtClean="0"/>
              <a:t>under</a:t>
            </a:r>
            <a:r>
              <a:rPr lang="de-AT" dirty="0" smtClean="0"/>
              <a:t> </a:t>
            </a:r>
            <a:r>
              <a:rPr lang="de-AT" dirty="0" err="1" smtClean="0"/>
              <a:t>the</a:t>
            </a:r>
            <a:r>
              <a:rPr lang="de-AT" dirty="0" smtClean="0"/>
              <a:t> </a:t>
            </a:r>
            <a:r>
              <a:rPr lang="de-AT" dirty="0" err="1" smtClean="0"/>
              <a:t>age</a:t>
            </a:r>
            <a:r>
              <a:rPr lang="de-AT" dirty="0" smtClean="0"/>
              <a:t> </a:t>
            </a:r>
            <a:r>
              <a:rPr lang="de-AT" dirty="0" err="1" smtClean="0"/>
              <a:t>of</a:t>
            </a:r>
            <a:r>
              <a:rPr lang="de-AT" dirty="0" smtClean="0"/>
              <a:t> 30 (MPI)</a:t>
            </a:r>
            <a:endParaRPr lang="en-GB" dirty="0" smtClean="0"/>
          </a:p>
          <a:p>
            <a:endParaRPr lang="en-GB" dirty="0" smtClean="0"/>
          </a:p>
          <a:p>
            <a:pPr lvl="1">
              <a:buNone/>
            </a:pPr>
            <a:endParaRPr lang="en-GB" dirty="0" smtClean="0"/>
          </a:p>
          <a:p>
            <a:endParaRPr lang="de-AT" dirty="0"/>
          </a:p>
        </p:txBody>
      </p:sp>
    </p:spTree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/>
              <a:t>Megatrends for Future International Migrations</a:t>
            </a:r>
            <a:endParaRPr lang="de-DE" dirty="0"/>
          </a:p>
        </p:txBody>
      </p:sp>
      <p:pic>
        <p:nvPicPr>
          <p:cNvPr id="15257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187624" y="2348880"/>
            <a:ext cx="5562600" cy="38957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5" name="TextBox 4"/>
          <p:cNvSpPr txBox="1"/>
          <p:nvPr/>
        </p:nvSpPr>
        <p:spPr>
          <a:xfrm>
            <a:off x="7956376" y="6106105"/>
            <a:ext cx="9367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IMI 2011</a:t>
            </a:r>
            <a:endParaRPr lang="en-US" sz="1200" i="1" dirty="0"/>
          </a:p>
        </p:txBody>
      </p:sp>
    </p:spTree>
    <p:extLst>
      <p:ext uri="{BB962C8B-B14F-4D97-AF65-F5344CB8AC3E}">
        <p14:creationId xmlns="" xmlns:p14="http://schemas.microsoft.com/office/powerpoint/2010/main" val="403354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de-DE" dirty="0" smtClean="0">
                <a:hlinkClick r:id="rId2"/>
              </a:rPr>
              <a:t>Global </a:t>
            </a:r>
            <a:r>
              <a:rPr lang="de-DE" dirty="0" err="1" smtClean="0">
                <a:hlinkClick r:id="rId2"/>
              </a:rPr>
              <a:t>Risks</a:t>
            </a:r>
            <a:r>
              <a:rPr lang="de-DE" dirty="0" smtClean="0"/>
              <a:t> (World </a:t>
            </a:r>
            <a:r>
              <a:rPr lang="de-DE" dirty="0" err="1" smtClean="0"/>
              <a:t>Economic</a:t>
            </a:r>
            <a:r>
              <a:rPr lang="de-DE" dirty="0" smtClean="0"/>
              <a:t> Forum)</a:t>
            </a:r>
            <a:endParaRPr lang="de-DE" dirty="0"/>
          </a:p>
        </p:txBody>
      </p:sp>
      <p:sp>
        <p:nvSpPr>
          <p:cNvPr id="5" name="TextBox 4"/>
          <p:cNvSpPr txBox="1"/>
          <p:nvPr/>
        </p:nvSpPr>
        <p:spPr>
          <a:xfrm>
            <a:off x="7956376" y="6106105"/>
            <a:ext cx="936798" cy="27699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1200" i="1" dirty="0" smtClean="0"/>
              <a:t>IMI 2011</a:t>
            </a:r>
            <a:endParaRPr lang="en-US" sz="1200" i="1" dirty="0"/>
          </a:p>
        </p:txBody>
      </p:sp>
      <p:pic>
        <p:nvPicPr>
          <p:cNvPr id="151554" name="Picture 2">
            <a:hlinkClick r:id="rId2"/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67544" y="2348880"/>
            <a:ext cx="5153025" cy="392430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51555" name="Picture 3"/>
          <p:cNvPicPr>
            <a:picLocks noChangeAspect="1" noChangeArrowheads="1"/>
          </p:cNvPicPr>
          <p:nvPr/>
        </p:nvPicPr>
        <p:blipFill>
          <a:blip r:embed="rId4" cstate="print"/>
          <a:srcRect/>
          <a:stretch>
            <a:fillRect/>
          </a:stretch>
        </p:blipFill>
        <p:spPr bwMode="auto">
          <a:xfrm>
            <a:off x="4064000" y="2100263"/>
            <a:ext cx="4829175" cy="88582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  <p:extLst>
      <p:ext uri="{BB962C8B-B14F-4D97-AF65-F5344CB8AC3E}">
        <p14:creationId xmlns="" xmlns:p14="http://schemas.microsoft.com/office/powerpoint/2010/main" val="4033540741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0659" name="Rectangle 2"/>
          <p:cNvSpPr>
            <a:spLocks noGrp="1" noChangeArrowheads="1"/>
          </p:cNvSpPr>
          <p:nvPr>
            <p:ph type="ctrTitle"/>
          </p:nvPr>
        </p:nvSpPr>
        <p:spPr/>
        <p:txBody>
          <a:bodyPr/>
          <a:lstStyle/>
          <a:p>
            <a:pPr eaLnBrk="1" hangingPunct="1"/>
            <a:r>
              <a:rPr lang="en-GB" smtClean="0"/>
              <a:t>Thank you very much for your attention!</a:t>
            </a:r>
          </a:p>
        </p:txBody>
      </p:sp>
    </p:spTree>
    <p:extLst>
      <p:ext uri="{BB962C8B-B14F-4D97-AF65-F5344CB8AC3E}">
        <p14:creationId xmlns="" xmlns:p14="http://schemas.microsoft.com/office/powerpoint/2010/main" val="50803787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4754" name="Rectangle 3"/>
          <p:cNvSpPr>
            <a:spLocks noChangeArrowheads="1"/>
          </p:cNvSpPr>
          <p:nvPr/>
        </p:nvSpPr>
        <p:spPr bwMode="auto">
          <a:xfrm>
            <a:off x="485775" y="4247212"/>
            <a:ext cx="4416425" cy="1477328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>
            <a:spAutoFit/>
          </a:bodyPr>
          <a:lstStyle/>
          <a:p>
            <a:pPr defTabSz="720725"/>
            <a:endParaRPr lang="en-GB" sz="300" dirty="0"/>
          </a:p>
          <a:p>
            <a:pPr defTabSz="720725"/>
            <a:r>
              <a:rPr lang="en-GB" sz="2000" b="1" dirty="0" smtClean="0"/>
              <a:t>Malin Frankenhaeuser</a:t>
            </a:r>
            <a:endParaRPr lang="en-GB" sz="2000" b="1" dirty="0"/>
          </a:p>
          <a:p>
            <a:pPr defTabSz="720725"/>
            <a:endParaRPr lang="en-GB" sz="200" b="1" dirty="0"/>
          </a:p>
          <a:p>
            <a:pPr defTabSz="720725"/>
            <a:r>
              <a:rPr lang="en-GB" sz="1400" b="1" dirty="0" smtClean="0"/>
              <a:t>Programme Manager Migration and Development</a:t>
            </a:r>
            <a:endParaRPr lang="en-GB" sz="1400" b="1" dirty="0"/>
          </a:p>
          <a:p>
            <a:pPr defTabSz="720725"/>
            <a:endParaRPr lang="en-GB" sz="400" b="1" dirty="0"/>
          </a:p>
          <a:p>
            <a:pPr defTabSz="720725"/>
            <a:endParaRPr lang="en-GB" sz="300" b="1" dirty="0"/>
          </a:p>
          <a:p>
            <a:pPr defTabSz="720725"/>
            <a:r>
              <a:rPr lang="en-GB" sz="1400" dirty="0"/>
              <a:t>Phone:	+43 1 504 46 77 </a:t>
            </a:r>
            <a:r>
              <a:rPr lang="en-US" sz="1400" dirty="0" smtClean="0"/>
              <a:t>23 54</a:t>
            </a:r>
            <a:endParaRPr lang="en-GB" sz="1400" dirty="0" smtClean="0"/>
          </a:p>
          <a:p>
            <a:pPr defTabSz="720725"/>
            <a:r>
              <a:rPr lang="en-GB" sz="1400" dirty="0" smtClean="0"/>
              <a:t>Fax</a:t>
            </a:r>
            <a:r>
              <a:rPr lang="en-GB" sz="1400" dirty="0"/>
              <a:t>:	+43 1 504 46 77 23 75</a:t>
            </a:r>
          </a:p>
          <a:p>
            <a:pPr defTabSz="720725"/>
            <a:r>
              <a:rPr lang="en-GB" sz="1400" dirty="0" smtClean="0"/>
              <a:t>E-mail</a:t>
            </a:r>
            <a:r>
              <a:rPr lang="en-GB" sz="1400" dirty="0"/>
              <a:t>:	</a:t>
            </a:r>
            <a:r>
              <a:rPr lang="en-GB" sz="1400" dirty="0" smtClean="0"/>
              <a:t>malin.frankenhaeuser@icmpd.org</a:t>
            </a:r>
            <a:endParaRPr lang="en-GB" sz="1400" dirty="0"/>
          </a:p>
        </p:txBody>
      </p:sp>
      <p:sp>
        <p:nvSpPr>
          <p:cNvPr id="74756" name="Rectangle 6"/>
          <p:cNvSpPr>
            <a:spLocks noChangeArrowheads="1"/>
          </p:cNvSpPr>
          <p:nvPr/>
        </p:nvSpPr>
        <p:spPr bwMode="auto">
          <a:xfrm>
            <a:off x="6097587" y="4677761"/>
            <a:ext cx="2300102" cy="10156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="" xmlns:a14="http://schemas.microsoft.com/office/drawing/2010/main">
                <a:solidFill>
                  <a:schemeClr val="accent1"/>
                </a:solidFill>
              </a14:hiddenFill>
            </a:ext>
            <a:ext uri="{91240B29-F687-4F45-9708-019B960494DF}">
              <a14:hiddenLine xmlns="" xmlns:a14="http://schemas.microsoft.com/office/drawing/2010/main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="" xmlns:a14="http://schemas.microsoft.com/office/drawing/2010/main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wrap="square" anchor="ctr">
            <a:spAutoFit/>
          </a:bodyPr>
          <a:lstStyle/>
          <a:p>
            <a:endParaRPr lang="en-GB" sz="200" dirty="0"/>
          </a:p>
          <a:p>
            <a:r>
              <a:rPr lang="en-GB" sz="1400" dirty="0" err="1" smtClean="0"/>
              <a:t>Gonzagagasse</a:t>
            </a:r>
            <a:r>
              <a:rPr lang="en-GB" sz="1400" dirty="0" smtClean="0"/>
              <a:t> </a:t>
            </a:r>
            <a:r>
              <a:rPr lang="en-GB" sz="1400" dirty="0"/>
              <a:t>1, 5th floor</a:t>
            </a:r>
          </a:p>
          <a:p>
            <a:r>
              <a:rPr lang="en-GB" sz="1400" dirty="0"/>
              <a:t>1010 </a:t>
            </a:r>
            <a:r>
              <a:rPr lang="en-GB" sz="1400" dirty="0" smtClean="0"/>
              <a:t>Vienna</a:t>
            </a:r>
            <a:endParaRPr lang="en-GB" sz="1400" dirty="0"/>
          </a:p>
          <a:p>
            <a:r>
              <a:rPr lang="en-GB" sz="1400" dirty="0" smtClean="0"/>
              <a:t>Austria</a:t>
            </a:r>
            <a:endParaRPr lang="en-GB" sz="1400" dirty="0"/>
          </a:p>
          <a:p>
            <a:r>
              <a:rPr lang="en-GB" sz="1400" dirty="0" smtClean="0"/>
              <a:t>www.icmpd.org</a:t>
            </a:r>
            <a:endParaRPr lang="en-GB" sz="1400" dirty="0"/>
          </a:p>
        </p:txBody>
      </p:sp>
    </p:spTree>
  </p:cSld>
  <p:clrMapOvr>
    <a:masterClrMapping/>
  </p:clrMapOvr>
  <p:timing>
    <p:tnLst>
      <p:par>
        <p:cTn id="1" dur="indefinite" restart="never" nodeType="tmRoot"/>
      </p:par>
    </p:tnLst>
  </p:timing>
</p:sld>
</file>

<file path=ppt/tags/tag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UNDODONOTDELETE" val="36"/>
</p:tagLst>
</file>

<file path=ppt/tags/tag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c8h4BhybkyAccSiM030QQ"/>
</p:tagLst>
</file>

<file path=ppt/tags/tag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XjW9Iu.XtkGJ4SKASzyshg"/>
</p:tagLst>
</file>

<file path=ppt/tags/tag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27.taRjQNEygPBoB8PB.Vg"/>
</p:tagLst>
</file>

<file path=ppt/tags/tag5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gAcVB2K67Eu1tIQIm1Bwyw"/>
</p:tagLst>
</file>

<file path=ppt/tags/tag6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FdddSwiL7EO9cPlfBysfxQ"/>
</p:tagLst>
</file>

<file path=ppt/tags/tag7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C0kAcszQe0SzxAXDzTycKA"/>
</p:tagLst>
</file>

<file path=ppt/tags/tag8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s4sypwCPb0SxG7dGtDpHiQ"/>
</p:tagLst>
</file>

<file path=ppt/tags/tag9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Ljwyv6YKg0et4j_n0MtAlA"/>
</p:tagLst>
</file>

<file path=ppt/tags/tag10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JJnNnb32ak6Lr_p4DJ7euw"/>
</p:tagLst>
</file>

<file path=ppt/tags/tag11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_j8vWR0ZP0e3Bd2LpIau4Q"/>
</p:tagLst>
</file>

<file path=ppt/tags/tag12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m1DSh1EhCEiNz6uaUQ4lhw"/>
</p:tagLst>
</file>

<file path=ppt/tags/tag13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VQ7iUwmyQ06OoQX4UE7Ghw"/>
</p:tagLst>
</file>

<file path=ppt/tags/tag14.xml><?xml version="1.0" encoding="utf-8"?>
<p:tagLst xmlns:a="http://schemas.openxmlformats.org/drawingml/2006/main" xmlns:r="http://schemas.openxmlformats.org/officeDocument/2006/relationships" xmlns:p="http://schemas.openxmlformats.org/presentationml/2006/main">
  <p:tag name="THINKCELLSHAPEDONOTDELETE" val="pImcTtgZOXEG4F4pMZhDyZA"/>
</p:tagLst>
</file>

<file path=ppt/theme/theme1.xml><?xml version="1.0" encoding="utf-8"?>
<a:theme xmlns:a="http://schemas.openxmlformats.org/drawingml/2006/main" name="Presentation_TEM023V05_2012-02-16">
  <a:themeElements>
    <a:clrScheme name="Custom 4">
      <a:dk1>
        <a:srgbClr val="FFFFFF"/>
      </a:dk1>
      <a:lt1>
        <a:srgbClr val="BFBFBF"/>
      </a:lt1>
      <a:dk2>
        <a:srgbClr val="F2F2F2"/>
      </a:dk2>
      <a:lt2>
        <a:srgbClr val="616365"/>
      </a:lt2>
      <a:accent1>
        <a:srgbClr val="FFB612"/>
      </a:accent1>
      <a:accent2>
        <a:srgbClr val="53504F"/>
      </a:accent2>
      <a:accent3>
        <a:srgbClr val="769535"/>
      </a:accent3>
      <a:accent4>
        <a:srgbClr val="2C5D98"/>
      </a:accent4>
      <a:accent5>
        <a:srgbClr val="532476"/>
      </a:accent5>
      <a:accent6>
        <a:srgbClr val="9B2D2A"/>
      </a:accent6>
      <a:hlink>
        <a:srgbClr val="53504F"/>
      </a:hlink>
      <a:folHlink>
        <a:srgbClr val="BFBFBF"/>
      </a:folHlink>
    </a:clrScheme>
    <a:fontScheme name="Standarddesign">
      <a:majorFont>
        <a:latin typeface="Arial"/>
        <a:ea typeface=""/>
        <a:cs typeface=""/>
      </a:majorFont>
      <a:minorFont>
        <a:latin typeface="Arial"/>
        <a:ea typeface=""/>
        <a:cs typeface="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>
    <a:sp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lg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spDef>
    <a:lnDef>
      <a:spPr bwMode="auto">
        <a:xfrm>
          <a:off x="0" y="0"/>
          <a:ext cx="1" cy="1"/>
        </a:xfrm>
        <a:custGeom>
          <a:avLst/>
          <a:gdLst/>
          <a:ahLst/>
          <a:cxnLst/>
          <a:rect l="0" t="0" r="0" b="0"/>
          <a:pathLst/>
        </a:custGeom>
        <a:solidFill>
          <a:schemeClr val="bg1"/>
        </a:solidFill>
        <a:ln w="9525" cap="flat" cmpd="sng" algn="ctr">
          <a:solidFill>
            <a:srgbClr val="000000"/>
          </a:solidFill>
          <a:prstDash val="solid"/>
          <a:round/>
          <a:headEnd type="none" w="med" len="med"/>
          <a:tailEnd type="none" w="lg" len="med"/>
        </a:ln>
        <a:effectLst/>
        <a:extLst>
          <a:ext uri="{AF507438-7753-43E0-B8FC-AC1667EBCBE1}">
            <a14:hiddenEffects xmlns="" xmlns:a14="http://schemas.microsoft.com/office/drawing/2010/main">
              <a:effectLst>
                <a:outerShdw dist="35921" dir="2700000" algn="ctr" rotWithShape="0">
                  <a:schemeClr val="bg2"/>
                </a:outerShdw>
              </a:effectLst>
            </a14:hiddenEffects>
          </a:ext>
        </a:extLst>
      </a:spPr>
      <a:bodyPr vert="horz" wrap="square" lIns="90000" tIns="46800" rIns="90000" bIns="46800" numCol="1" anchor="ctr" anchorCtr="0" compatLnSpc="1">
        <a:prstTxWarp prst="textNoShape">
          <a:avLst/>
        </a:prstTxWarp>
      </a:bodyPr>
      <a:lstStyle>
        <a:defPPr marL="0" marR="0" indent="0" algn="l" defTabSz="914400" rtl="0" eaLnBrk="1" fontAlgn="base" latinLnBrk="0" hangingPunct="1">
          <a:lnSpc>
            <a:spcPct val="100000"/>
          </a:lnSpc>
          <a:spcBef>
            <a:spcPct val="0"/>
          </a:spcBef>
          <a:spcAft>
            <a:spcPct val="0"/>
          </a:spcAft>
          <a:buClrTx/>
          <a:buSzTx/>
          <a:buFontTx/>
          <a:buNone/>
          <a:tabLst/>
          <a:defRPr kumimoji="0" lang="de-DE" sz="1600" b="0" i="0" u="none" strike="noStrike" cap="none" normalizeH="0" baseline="0" smtClean="0">
            <a:ln>
              <a:noFill/>
            </a:ln>
            <a:solidFill>
              <a:srgbClr val="000000"/>
            </a:solidFill>
            <a:effectLst/>
            <a:latin typeface="Arial" charset="0"/>
          </a:defRPr>
        </a:defPPr>
      </a:lstStyle>
    </a:lnDef>
  </a:objectDefaults>
  <a:extraClrSchemeLst>
    <a:extraClrScheme>
      <a:clrScheme name="Standarddesign 1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BBE0E3"/>
        </a:accent1>
        <a:accent2>
          <a:srgbClr val="333399"/>
        </a:accent2>
        <a:accent3>
          <a:srgbClr val="FFFFFF"/>
        </a:accent3>
        <a:accent4>
          <a:srgbClr val="000000"/>
        </a:accent4>
        <a:accent5>
          <a:srgbClr val="DAEDEF"/>
        </a:accent5>
        <a:accent6>
          <a:srgbClr val="2D2D8A"/>
        </a:accent6>
        <a:hlink>
          <a:srgbClr val="009999"/>
        </a:hlink>
        <a:folHlink>
          <a:srgbClr val="99CC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2">
        <a:dk1>
          <a:srgbClr val="000000"/>
        </a:dk1>
        <a:lt1>
          <a:srgbClr val="FFFFFF"/>
        </a:lt1>
        <a:dk2>
          <a:srgbClr val="000000"/>
        </a:dk2>
        <a:lt2>
          <a:srgbClr val="969696"/>
        </a:lt2>
        <a:accent1>
          <a:srgbClr val="FBDF53"/>
        </a:accent1>
        <a:accent2>
          <a:srgbClr val="FF9966"/>
        </a:accent2>
        <a:accent3>
          <a:srgbClr val="FFFFFF"/>
        </a:accent3>
        <a:accent4>
          <a:srgbClr val="000000"/>
        </a:accent4>
        <a:accent5>
          <a:srgbClr val="FDECB3"/>
        </a:accent5>
        <a:accent6>
          <a:srgbClr val="E78A5C"/>
        </a:accent6>
        <a:hlink>
          <a:srgbClr val="CC3300"/>
        </a:hlink>
        <a:folHlink>
          <a:srgbClr val="9966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3">
        <a:dk1>
          <a:srgbClr val="000000"/>
        </a:dk1>
        <a:lt1>
          <a:srgbClr val="FFFFFF"/>
        </a:lt1>
        <a:dk2>
          <a:srgbClr val="000000"/>
        </a:dk2>
        <a:lt2>
          <a:srgbClr val="808080"/>
        </a:lt2>
        <a:accent1>
          <a:srgbClr val="99CCFF"/>
        </a:accent1>
        <a:accent2>
          <a:srgbClr val="CCCCFF"/>
        </a:accent2>
        <a:accent3>
          <a:srgbClr val="FFFFFF"/>
        </a:accent3>
        <a:accent4>
          <a:srgbClr val="000000"/>
        </a:accent4>
        <a:accent5>
          <a:srgbClr val="CAE2FF"/>
        </a:accent5>
        <a:accent6>
          <a:srgbClr val="B9B9E7"/>
        </a:accent6>
        <a:hlink>
          <a:srgbClr val="3333CC"/>
        </a:hlink>
        <a:folHlink>
          <a:srgbClr val="AF67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4">
        <a:dk1>
          <a:srgbClr val="000000"/>
        </a:dk1>
        <a:lt1>
          <a:srgbClr val="DEF6F1"/>
        </a:lt1>
        <a:dk2>
          <a:srgbClr val="000000"/>
        </a:dk2>
        <a:lt2>
          <a:srgbClr val="969696"/>
        </a:lt2>
        <a:accent1>
          <a:srgbClr val="FFFFFF"/>
        </a:accent1>
        <a:accent2>
          <a:srgbClr val="8DC6FF"/>
        </a:accent2>
        <a:accent3>
          <a:srgbClr val="ECFAF7"/>
        </a:accent3>
        <a:accent4>
          <a:srgbClr val="000000"/>
        </a:accent4>
        <a:accent5>
          <a:srgbClr val="FFFFFF"/>
        </a:accent5>
        <a:accent6>
          <a:srgbClr val="7FB3E7"/>
        </a:accent6>
        <a:hlink>
          <a:srgbClr val="0066CC"/>
        </a:hlink>
        <a:folHlink>
          <a:srgbClr val="00A8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5">
        <a:dk1>
          <a:srgbClr val="000000"/>
        </a:dk1>
        <a:lt1>
          <a:srgbClr val="FFFFD9"/>
        </a:lt1>
        <a:dk2>
          <a:srgbClr val="000000"/>
        </a:dk2>
        <a:lt2>
          <a:srgbClr val="777777"/>
        </a:lt2>
        <a:accent1>
          <a:srgbClr val="FFFFF7"/>
        </a:accent1>
        <a:accent2>
          <a:srgbClr val="33CCCC"/>
        </a:accent2>
        <a:accent3>
          <a:srgbClr val="FFFFE9"/>
        </a:accent3>
        <a:accent4>
          <a:srgbClr val="000000"/>
        </a:accent4>
        <a:accent5>
          <a:srgbClr val="FFFFFA"/>
        </a:accent5>
        <a:accent6>
          <a:srgbClr val="2DB9B9"/>
        </a:accent6>
        <a:hlink>
          <a:srgbClr val="FF5050"/>
        </a:hlink>
        <a:folHlink>
          <a:srgbClr val="FF9900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6">
        <a:dk1>
          <a:srgbClr val="005A58"/>
        </a:dk1>
        <a:lt1>
          <a:srgbClr val="FFFFFF"/>
        </a:lt1>
        <a:dk2>
          <a:srgbClr val="008080"/>
        </a:dk2>
        <a:lt2>
          <a:srgbClr val="FFFF99"/>
        </a:lt2>
        <a:accent1>
          <a:srgbClr val="006462"/>
        </a:accent1>
        <a:accent2>
          <a:srgbClr val="6D6FC7"/>
        </a:accent2>
        <a:accent3>
          <a:srgbClr val="AAC0C0"/>
        </a:accent3>
        <a:accent4>
          <a:srgbClr val="DADADA"/>
        </a:accent4>
        <a:accent5>
          <a:srgbClr val="AAB8B7"/>
        </a:accent5>
        <a:accent6>
          <a:srgbClr val="6264B4"/>
        </a:accent6>
        <a:hlink>
          <a:srgbClr val="00FFFF"/>
        </a:hlink>
        <a:folHlink>
          <a:srgbClr val="00FF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7">
        <a:dk1>
          <a:srgbClr val="5C1F00"/>
        </a:dk1>
        <a:lt1>
          <a:srgbClr val="FFFFFF"/>
        </a:lt1>
        <a:dk2>
          <a:srgbClr val="800000"/>
        </a:dk2>
        <a:lt2>
          <a:srgbClr val="DFD293"/>
        </a:lt2>
        <a:accent1>
          <a:srgbClr val="CC3300"/>
        </a:accent1>
        <a:accent2>
          <a:srgbClr val="BE7960"/>
        </a:accent2>
        <a:accent3>
          <a:srgbClr val="C0AAAA"/>
        </a:accent3>
        <a:accent4>
          <a:srgbClr val="DADADA"/>
        </a:accent4>
        <a:accent5>
          <a:srgbClr val="E2ADAA"/>
        </a:accent5>
        <a:accent6>
          <a:srgbClr val="AC6D56"/>
        </a:accent6>
        <a:hlink>
          <a:srgbClr val="FFFF99"/>
        </a:hlink>
        <a:folHlink>
          <a:srgbClr val="D3A21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8">
        <a:dk1>
          <a:srgbClr val="003366"/>
        </a:dk1>
        <a:lt1>
          <a:srgbClr val="FFFFFF"/>
        </a:lt1>
        <a:dk2>
          <a:srgbClr val="000099"/>
        </a:dk2>
        <a:lt2>
          <a:srgbClr val="CCFFFF"/>
        </a:lt2>
        <a:accent1>
          <a:srgbClr val="3366CC"/>
        </a:accent1>
        <a:accent2>
          <a:srgbClr val="00B000"/>
        </a:accent2>
        <a:accent3>
          <a:srgbClr val="AAAACA"/>
        </a:accent3>
        <a:accent4>
          <a:srgbClr val="DADADA"/>
        </a:accent4>
        <a:accent5>
          <a:srgbClr val="ADB8E2"/>
        </a:accent5>
        <a:accent6>
          <a:srgbClr val="009F00"/>
        </a:accent6>
        <a:hlink>
          <a:srgbClr val="66CCFF"/>
        </a:hlink>
        <a:folHlink>
          <a:srgbClr val="FFE701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9">
        <a:dk1>
          <a:srgbClr val="336699"/>
        </a:dk1>
        <a:lt1>
          <a:srgbClr val="FFFFFF"/>
        </a:lt1>
        <a:dk2>
          <a:srgbClr val="000000"/>
        </a:dk2>
        <a:lt2>
          <a:srgbClr val="E3EBF1"/>
        </a:lt2>
        <a:accent1>
          <a:srgbClr val="003399"/>
        </a:accent1>
        <a:accent2>
          <a:srgbClr val="468A4B"/>
        </a:accent2>
        <a:accent3>
          <a:srgbClr val="AAAAAA"/>
        </a:accent3>
        <a:accent4>
          <a:srgbClr val="DADADA"/>
        </a:accent4>
        <a:accent5>
          <a:srgbClr val="AAADCA"/>
        </a:accent5>
        <a:accent6>
          <a:srgbClr val="3F7D43"/>
        </a:accent6>
        <a:hlink>
          <a:srgbClr val="66CCFF"/>
        </a:hlink>
        <a:folHlink>
          <a:srgbClr val="F0E5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0">
        <a:dk1>
          <a:srgbClr val="777777"/>
        </a:dk1>
        <a:lt1>
          <a:srgbClr val="FFFFFF"/>
        </a:lt1>
        <a:dk2>
          <a:srgbClr val="686B5D"/>
        </a:dk2>
        <a:lt2>
          <a:srgbClr val="D1D1CB"/>
        </a:lt2>
        <a:accent1>
          <a:srgbClr val="909082"/>
        </a:accent1>
        <a:accent2>
          <a:srgbClr val="809EA8"/>
        </a:accent2>
        <a:accent3>
          <a:srgbClr val="B9BAB6"/>
        </a:accent3>
        <a:accent4>
          <a:srgbClr val="DADADA"/>
        </a:accent4>
        <a:accent5>
          <a:srgbClr val="C6C6C1"/>
        </a:accent5>
        <a:accent6>
          <a:srgbClr val="738F98"/>
        </a:accent6>
        <a:hlink>
          <a:srgbClr val="FFCC66"/>
        </a:hlink>
        <a:folHlink>
          <a:srgbClr val="E9DCB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1">
        <a:dk1>
          <a:srgbClr val="3E3E5C"/>
        </a:dk1>
        <a:lt1>
          <a:srgbClr val="FFFFFF"/>
        </a:lt1>
        <a:dk2>
          <a:srgbClr val="666699"/>
        </a:dk2>
        <a:lt2>
          <a:srgbClr val="FFFFFF"/>
        </a:lt2>
        <a:accent1>
          <a:srgbClr val="60597B"/>
        </a:accent1>
        <a:accent2>
          <a:srgbClr val="6666FF"/>
        </a:accent2>
        <a:accent3>
          <a:srgbClr val="B8B8CA"/>
        </a:accent3>
        <a:accent4>
          <a:srgbClr val="DADADA"/>
        </a:accent4>
        <a:accent5>
          <a:srgbClr val="B6B5BF"/>
        </a:accent5>
        <a:accent6>
          <a:srgbClr val="5C5CE7"/>
        </a:accent6>
        <a:hlink>
          <a:srgbClr val="99CCFF"/>
        </a:hlink>
        <a:folHlink>
          <a:srgbClr val="FFFF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2">
        <a:dk1>
          <a:srgbClr val="2D2015"/>
        </a:dk1>
        <a:lt1>
          <a:srgbClr val="FFFFFF"/>
        </a:lt1>
        <a:dk2>
          <a:srgbClr val="523E26"/>
        </a:dk2>
        <a:lt2>
          <a:srgbClr val="DFC08D"/>
        </a:lt2>
        <a:accent1>
          <a:srgbClr val="8C7B70"/>
        </a:accent1>
        <a:accent2>
          <a:srgbClr val="8F5F2F"/>
        </a:accent2>
        <a:accent3>
          <a:srgbClr val="B3AFAC"/>
        </a:accent3>
        <a:accent4>
          <a:srgbClr val="DADADA"/>
        </a:accent4>
        <a:accent5>
          <a:srgbClr val="C5BFBB"/>
        </a:accent5>
        <a:accent6>
          <a:srgbClr val="81552A"/>
        </a:accent6>
        <a:hlink>
          <a:srgbClr val="CCB400"/>
        </a:hlink>
        <a:folHlink>
          <a:srgbClr val="8C9EA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andarddesign 13">
        <a:dk1>
          <a:srgbClr val="000000"/>
        </a:dk1>
        <a:lt1>
          <a:srgbClr val="FFFFFF"/>
        </a:lt1>
        <a:dk2>
          <a:srgbClr val="E5E5E5"/>
        </a:dk2>
        <a:lt2>
          <a:srgbClr val="B00000"/>
        </a:lt2>
        <a:accent1>
          <a:srgbClr val="FFCC33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FE2AD"/>
        </a:accent5>
        <a:accent6>
          <a:srgbClr val="737373"/>
        </a:accent6>
        <a:hlink>
          <a:srgbClr val="B3B3B3"/>
        </a:hlink>
        <a:folHlink>
          <a:srgbClr val="0000A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14">
        <a:dk1>
          <a:srgbClr val="000000"/>
        </a:dk1>
        <a:lt1>
          <a:srgbClr val="FFFFFF"/>
        </a:lt1>
        <a:dk2>
          <a:srgbClr val="E5E5E5"/>
        </a:dk2>
        <a:lt2>
          <a:srgbClr val="A21E24"/>
        </a:lt2>
        <a:accent1>
          <a:srgbClr val="FFCC33"/>
        </a:accent1>
        <a:accent2>
          <a:srgbClr val="808080"/>
        </a:accent2>
        <a:accent3>
          <a:srgbClr val="FFFFFF"/>
        </a:accent3>
        <a:accent4>
          <a:srgbClr val="000000"/>
        </a:accent4>
        <a:accent5>
          <a:srgbClr val="FFE2AD"/>
        </a:accent5>
        <a:accent6>
          <a:srgbClr val="737373"/>
        </a:accent6>
        <a:hlink>
          <a:srgbClr val="B3B3B3"/>
        </a:hlink>
        <a:folHlink>
          <a:srgbClr val="1D4081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15">
        <a:dk1>
          <a:srgbClr val="000000"/>
        </a:dk1>
        <a:lt1>
          <a:srgbClr val="1D4081"/>
        </a:lt1>
        <a:dk2>
          <a:srgbClr val="E5E5E5"/>
        </a:dk2>
        <a:lt2>
          <a:srgbClr val="A21E24"/>
        </a:lt2>
        <a:accent1>
          <a:srgbClr val="FFCC33"/>
        </a:accent1>
        <a:accent2>
          <a:srgbClr val="808080"/>
        </a:accent2>
        <a:accent3>
          <a:srgbClr val="ABAFC1"/>
        </a:accent3>
        <a:accent4>
          <a:srgbClr val="000000"/>
        </a:accent4>
        <a:accent5>
          <a:srgbClr val="FFE2AD"/>
        </a:accent5>
        <a:accent6>
          <a:srgbClr val="737373"/>
        </a:accent6>
        <a:hlink>
          <a:srgbClr val="B3B3B3"/>
        </a:hlink>
        <a:folHlink>
          <a:srgbClr val="E0700A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andarddesign 16">
        <a:dk1>
          <a:srgbClr val="000000"/>
        </a:dk1>
        <a:lt1>
          <a:srgbClr val="E5E5E5"/>
        </a:lt1>
        <a:dk2>
          <a:srgbClr val="E5E5E5"/>
        </a:dk2>
        <a:lt2>
          <a:srgbClr val="A21E24"/>
        </a:lt2>
        <a:accent1>
          <a:srgbClr val="FFCC33"/>
        </a:accent1>
        <a:accent2>
          <a:srgbClr val="808080"/>
        </a:accent2>
        <a:accent3>
          <a:srgbClr val="F0F0F0"/>
        </a:accent3>
        <a:accent4>
          <a:srgbClr val="000000"/>
        </a:accent4>
        <a:accent5>
          <a:srgbClr val="FFE2AD"/>
        </a:accent5>
        <a:accent6>
          <a:srgbClr val="737373"/>
        </a:accent6>
        <a:hlink>
          <a:srgbClr val="B3B3B3"/>
        </a:hlink>
        <a:folHlink>
          <a:srgbClr val="E0700A"/>
        </a:folHlink>
      </a:clrScheme>
      <a:clrMap bg1="lt1" tx1="dk1" bg2="lt2" tx2="dk2" accent1="accent1" accent2="accent2" accent3="accent3" accent4="accent4" accent5="accent5" accent6="accent6" hlink="hlink" folHlink="folHlink"/>
    </a:extraClrScheme>
  </a:extraClrSchemeLst>
</a:theme>
</file>

<file path=ppt/theme/theme2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ppt/theme/theme3.xml><?xml version="1.0" encoding="utf-8"?>
<a:theme xmlns:a="http://schemas.openxmlformats.org/drawingml/2006/main" name="Office Theme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>Presentation_TEM023V05_2012-02-16</Template>
  <TotalTime>0</TotalTime>
  <Words>636</Words>
  <Application>Microsoft Office PowerPoint</Application>
  <PresentationFormat>On-screen Show (4:3)</PresentationFormat>
  <Paragraphs>122</Paragraphs>
  <Slides>12</Slides>
  <Notes>3</Notes>
  <HiddenSlides>0</HiddenSlides>
  <MMClips>0</MMClips>
  <ScaleCrop>false</ScaleCrop>
  <HeadingPairs>
    <vt:vector size="6" baseType="variant">
      <vt:variant>
        <vt:lpstr>Theme</vt:lpstr>
      </vt:variant>
      <vt:variant>
        <vt:i4>1</vt:i4>
      </vt:variant>
      <vt:variant>
        <vt:lpstr>Embedded OLE Servers</vt:lpstr>
      </vt:variant>
      <vt:variant>
        <vt:i4>1</vt:i4>
      </vt:variant>
      <vt:variant>
        <vt:lpstr>Slide Titles</vt:lpstr>
      </vt:variant>
      <vt:variant>
        <vt:i4>12</vt:i4>
      </vt:variant>
    </vt:vector>
  </HeadingPairs>
  <TitlesOfParts>
    <vt:vector size="14" baseType="lpstr">
      <vt:lpstr>Presentation_TEM023V05_2012-02-16</vt:lpstr>
      <vt:lpstr>think-cell Slide</vt:lpstr>
      <vt:lpstr>Current Trends in view of the UN High Level Dialogue</vt:lpstr>
      <vt:lpstr>UN Migration and Development Process</vt:lpstr>
      <vt:lpstr>The GFMD – an outcome of the UN HLD 2006</vt:lpstr>
      <vt:lpstr>Assessment of the GFMD process</vt:lpstr>
      <vt:lpstr>Countries in the GFMD process</vt:lpstr>
      <vt:lpstr>Commitments and driving the process forward</vt:lpstr>
      <vt:lpstr>Outlook and summary of the 10th Coordination Meeting on International Migration (February 2012)</vt:lpstr>
      <vt:lpstr>Trends</vt:lpstr>
      <vt:lpstr>Megatrends for Future International Migrations</vt:lpstr>
      <vt:lpstr>Global Risks (World Economic Forum)</vt:lpstr>
      <vt:lpstr>Thank you very much for your attention!</vt:lpstr>
      <vt:lpstr>Slide 11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/>
  <cp:lastModifiedBy/>
  <cp:revision>1</cp:revision>
  <dcterms:created xsi:type="dcterms:W3CDTF">2012-06-15T13:42:04Z</dcterms:created>
  <dcterms:modified xsi:type="dcterms:W3CDTF">2012-06-18T09:45:50Z</dcterms:modified>
</cp:coreProperties>
</file>