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9" r:id="rId1"/>
  </p:sldMasterIdLst>
  <p:notesMasterIdLst>
    <p:notesMasterId r:id="rId15"/>
  </p:notesMasterIdLst>
  <p:handoutMasterIdLst>
    <p:handoutMasterId r:id="rId16"/>
  </p:handoutMasterIdLst>
  <p:sldIdLst>
    <p:sldId id="258" r:id="rId2"/>
    <p:sldId id="282" r:id="rId3"/>
    <p:sldId id="266" r:id="rId4"/>
    <p:sldId id="281" r:id="rId5"/>
    <p:sldId id="286" r:id="rId6"/>
    <p:sldId id="289" r:id="rId7"/>
    <p:sldId id="273" r:id="rId8"/>
    <p:sldId id="268" r:id="rId9"/>
    <p:sldId id="283" r:id="rId10"/>
    <p:sldId id="271" r:id="rId11"/>
    <p:sldId id="275" r:id="rId12"/>
    <p:sldId id="290" r:id="rId13"/>
    <p:sldId id="288" r:id="rId14"/>
  </p:sldIdLst>
  <p:sldSz cx="9144000" cy="6858000" type="screen4x3"/>
  <p:notesSz cx="6797675" cy="9926638"/>
  <p:custDataLst>
    <p:tags r:id="rId17"/>
  </p:custDataLst>
  <p:defaultTextStyle>
    <a:defPPr>
      <a:defRPr lang="nb-NO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3573"/>
    <a:srgbClr val="0B2E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ddels stil 2 - aks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4" autoAdjust="0"/>
    <p:restoredTop sz="94714" autoAdjust="0"/>
  </p:normalViewPr>
  <p:slideViewPr>
    <p:cSldViewPr snapToGrid="0">
      <p:cViewPr varScale="1">
        <p:scale>
          <a:sx n="87" d="100"/>
          <a:sy n="87" d="100"/>
        </p:scale>
        <p:origin x="-1458" y="-84"/>
      </p:cViewPr>
      <p:guideLst>
        <p:guide orient="horz" pos="2160"/>
        <p:guide pos="547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443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A339711-223A-40FF-B410-615DAC2CCAF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8191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nb-NO"/>
          </a:p>
        </p:txBody>
      </p:sp>
      <p:sp>
        <p:nvSpPr>
          <p:cNvPr id="4099" name="Rectangle 1027"/>
          <p:cNvSpPr>
            <a:spLocks noGrp="1" noChangeArrowheads="1"/>
          </p:cNvSpPr>
          <p:nvPr>
            <p:ph type="dt" idx="1"/>
          </p:nvPr>
        </p:nvSpPr>
        <p:spPr bwMode="auto">
          <a:xfrm>
            <a:off x="3852016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nb-NO"/>
          </a:p>
        </p:txBody>
      </p:sp>
      <p:sp>
        <p:nvSpPr>
          <p:cNvPr id="4100" name="Rectangle 1028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101" name="Rectangle 102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357" y="4715153"/>
            <a:ext cx="4984962" cy="44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b-NO" smtClean="0"/>
              <a:t>Click to edit Master text styles</a:t>
            </a:r>
          </a:p>
          <a:p>
            <a:pPr lvl="1"/>
            <a:r>
              <a:rPr lang="nb-NO" smtClean="0"/>
              <a:t>Second level</a:t>
            </a:r>
          </a:p>
          <a:p>
            <a:pPr lvl="2"/>
            <a:r>
              <a:rPr lang="nb-NO" smtClean="0"/>
              <a:t>Third level</a:t>
            </a:r>
          </a:p>
          <a:p>
            <a:pPr lvl="3"/>
            <a:r>
              <a:rPr lang="nb-NO" smtClean="0"/>
              <a:t>Fourth level</a:t>
            </a:r>
          </a:p>
          <a:p>
            <a:pPr lvl="4"/>
            <a:r>
              <a:rPr lang="nb-NO" smtClean="0"/>
              <a:t>Fifth level</a:t>
            </a:r>
          </a:p>
        </p:txBody>
      </p:sp>
      <p:sp>
        <p:nvSpPr>
          <p:cNvPr id="4102" name="Rectangle 1030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0306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nb-NO"/>
          </a:p>
        </p:txBody>
      </p:sp>
      <p:sp>
        <p:nvSpPr>
          <p:cNvPr id="4103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2016" y="9430306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13630FF-A699-42E8-B751-1BC7E9B3860F}" type="slidenum">
              <a:rPr lang="nb-NO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6888938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b-NO" smtClean="0"/>
              <a:t>Klikk for å redigere undertittelstil i malen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b-NO" smtClean="0"/>
              <a:t>19.1.2012 </a:t>
            </a:r>
            <a:endParaRPr lang="nb-NO" sz="1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b-NO" sz="1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8DFF29-084E-4FD4-8D28-1F9E06C000BF}" type="slidenum">
              <a:rPr lang="nb-NO"/>
              <a:pPr/>
              <a:t>‹#›</a:t>
            </a:fld>
            <a:endParaRPr lang="nb-NO" sz="140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b-NO" smtClean="0"/>
              <a:t>19.1.2012 </a:t>
            </a:r>
            <a:endParaRPr lang="nb-NO" sz="1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b-NO" sz="1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8625AC-6990-49B3-BE8B-606933EA7CEC}" type="slidenum">
              <a:rPr lang="nb-NO"/>
              <a:pPr/>
              <a:t>‹#›</a:t>
            </a:fld>
            <a:endParaRPr lang="nb-NO" sz="140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ndeling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b-NO" smtClean="0"/>
              <a:t>19.1.2012 </a:t>
            </a:r>
            <a:endParaRPr lang="nb-NO" sz="1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b-NO" sz="1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BA3807-5748-40F0-8BF7-773AB307B956}" type="slidenum">
              <a:rPr lang="nb-NO"/>
              <a:pPr/>
              <a:t>‹#›</a:t>
            </a:fld>
            <a:endParaRPr lang="nb-NO" sz="140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b-NO" smtClean="0"/>
              <a:t>19.1.2012 </a:t>
            </a:r>
            <a:endParaRPr lang="nb-NO" sz="1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b-NO" sz="1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D8C187-4C4A-40A7-B2C9-031EF111D9B4}" type="slidenum">
              <a:rPr lang="nb-NO"/>
              <a:pPr/>
              <a:t>‹#›</a:t>
            </a:fld>
            <a:endParaRPr lang="nb-NO" sz="140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6" name="Plassholder for innhol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7" name="Plassholder for dato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b-NO" smtClean="0"/>
              <a:t>19.1.2012 </a:t>
            </a:r>
            <a:endParaRPr lang="nb-NO" sz="1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8" name="Plassholder for bunn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b-NO" sz="1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9" name="Plassholder for lysbilde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4B0D62-04F5-4204-BB7D-EB6E32E22109}" type="slidenum">
              <a:rPr lang="nb-NO"/>
              <a:pPr/>
              <a:t>‹#›</a:t>
            </a:fld>
            <a:endParaRPr lang="nb-NO" sz="140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b-NO" smtClean="0"/>
              <a:t>19.1.2012 </a:t>
            </a:r>
            <a:endParaRPr lang="nb-NO" sz="1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b-NO" sz="1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C6D5CE-09F2-477F-B731-B21026417F6D}" type="slidenum">
              <a:rPr lang="nb-NO"/>
              <a:pPr/>
              <a:t>‹#›</a:t>
            </a:fld>
            <a:endParaRPr lang="nb-NO" sz="140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b-NO" smtClean="0"/>
              <a:t>19.1.2012 </a:t>
            </a:r>
            <a:endParaRPr lang="nb-NO" sz="1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" name="Plassholder for bunn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b-NO" sz="1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42ABC2-9670-41FC-A9D3-1F1EAFBF7466}" type="slidenum">
              <a:rPr lang="nb-NO"/>
              <a:pPr/>
              <a:t>‹#›</a:t>
            </a:fld>
            <a:endParaRPr lang="nb-NO" sz="140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b-NO" smtClean="0"/>
              <a:t>19.1.2012 </a:t>
            </a:r>
            <a:endParaRPr lang="nb-NO" sz="1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b-NO" sz="1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02A7E6-7328-4EB3-B6A8-5259C9E43CD9}" type="slidenum">
              <a:rPr lang="nb-NO"/>
              <a:pPr/>
              <a:t>‹#›</a:t>
            </a:fld>
            <a:endParaRPr lang="nb-NO" sz="140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bil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b-NO" smtClean="0"/>
              <a:t>19.1.2012 </a:t>
            </a:r>
            <a:endParaRPr lang="nb-NO" sz="1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b-NO" sz="1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ABAB54-E421-407E-B161-5AB6C5FB4206}" type="slidenum">
              <a:rPr lang="nb-NO"/>
              <a:pPr/>
              <a:t>‹#›</a:t>
            </a:fld>
            <a:endParaRPr lang="nb-NO" sz="140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b-NO" smtClean="0"/>
              <a:t>19.1.2012 </a:t>
            </a:r>
            <a:endParaRPr lang="nb-NO" sz="1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b-NO" sz="1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646435-5684-4DB2-846B-AC1B8C878432}" type="slidenum">
              <a:rPr lang="nb-NO"/>
              <a:pPr/>
              <a:t>‹#›</a:t>
            </a:fld>
            <a:endParaRPr lang="nb-NO" sz="140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b-NO" smtClean="0"/>
              <a:t>19.1.2012 </a:t>
            </a:r>
            <a:endParaRPr lang="nb-NO" sz="1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b-NO" sz="1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448A7E-16EE-4C5C-808C-F0934864C497}" type="slidenum">
              <a:rPr lang="nb-NO"/>
              <a:pPr/>
              <a:t>‹#›</a:t>
            </a:fld>
            <a:endParaRPr lang="nb-NO" sz="140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b-NO" smtClean="0"/>
              <a:t>Click to edit Master 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b-NO" smtClean="0"/>
              <a:t>Click to edit Master text styles</a:t>
            </a:r>
          </a:p>
          <a:p>
            <a:pPr lvl="1"/>
            <a:r>
              <a:rPr lang="nb-NO" smtClean="0"/>
              <a:t>Second level</a:t>
            </a:r>
          </a:p>
          <a:p>
            <a:pPr lvl="2"/>
            <a:r>
              <a:rPr lang="nb-NO" smtClean="0"/>
              <a:t>Third level</a:t>
            </a:r>
          </a:p>
          <a:p>
            <a:pPr lvl="3"/>
            <a:r>
              <a:rPr lang="nb-NO" smtClean="0"/>
              <a:t>Fourth level</a:t>
            </a:r>
          </a:p>
          <a:p>
            <a:pPr lvl="4"/>
            <a:r>
              <a:rPr lang="nb-NO" smtClean="0"/>
              <a:t>Fifth level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648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0" sz="1200">
                <a:solidFill>
                  <a:schemeClr val="bg2"/>
                </a:solidFill>
                <a:latin typeface="+mn-lt"/>
                <a:ea typeface="+mn-ea"/>
              </a:defRPr>
            </a:lvl1pPr>
          </a:lstStyle>
          <a:p>
            <a:r>
              <a:rPr lang="nb-NO" smtClean="0"/>
              <a:t>19.1.2012 </a:t>
            </a:r>
            <a:endParaRPr lang="nb-NO" sz="1400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85800" y="6248400"/>
            <a:ext cx="3962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0" sz="1200">
                <a:solidFill>
                  <a:schemeClr val="bg2"/>
                </a:solidFill>
                <a:latin typeface="+mn-lt"/>
                <a:ea typeface="+mn-ea"/>
              </a:defRPr>
            </a:lvl1pPr>
          </a:lstStyle>
          <a:p>
            <a:endParaRPr lang="nb-NO" sz="1400"/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67513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>
                <a:solidFill>
                  <a:schemeClr val="bg2"/>
                </a:solidFill>
                <a:latin typeface="+mn-lt"/>
                <a:ea typeface="+mn-ea"/>
              </a:defRPr>
            </a:lvl1pPr>
          </a:lstStyle>
          <a:p>
            <a:fld id="{AC6E9BA3-9506-4DF0-8BD0-6E470ECDF90A}" type="slidenum">
              <a:rPr lang="nb-NO"/>
              <a:pPr/>
              <a:t>‹#›</a:t>
            </a:fld>
            <a:endParaRPr lang="nb-NO" sz="1400"/>
          </a:p>
        </p:txBody>
      </p:sp>
      <p:pic>
        <p:nvPicPr>
          <p:cNvPr id="3081" name="Picture 9" descr="logo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175500" y="304800"/>
            <a:ext cx="1573213" cy="407988"/>
          </a:xfrm>
          <a:prstGeom prst="rect">
            <a:avLst/>
          </a:prstGeom>
          <a:noFill/>
        </p:spPr>
      </p:pic>
      <p:pic>
        <p:nvPicPr>
          <p:cNvPr id="3093" name="Picture 21" descr="element1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6162675"/>
            <a:ext cx="8770938" cy="517525"/>
          </a:xfrm>
          <a:prstGeom prst="rect">
            <a:avLst/>
          </a:prstGeom>
          <a:noFill/>
        </p:spPr>
      </p:pic>
      <p:pic>
        <p:nvPicPr>
          <p:cNvPr id="3100" name="Picture 28" descr="symboler-pp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966075" y="3454400"/>
            <a:ext cx="1031875" cy="2536825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hf hdr="0"/>
  <p:txStyles>
    <p:titleStyle>
      <a:lvl1pPr algn="l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  <a:ea typeface="ＭＳ Ｐゴシック" pitchFamily="124" charset="-128"/>
        </a:defRPr>
      </a:lvl2pPr>
      <a:lvl3pPr algn="l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  <a:ea typeface="ＭＳ Ｐゴシック" pitchFamily="124" charset="-128"/>
        </a:defRPr>
      </a:lvl3pPr>
      <a:lvl4pPr algn="l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  <a:ea typeface="ＭＳ Ｐゴシック" pitchFamily="124" charset="-128"/>
        </a:defRPr>
      </a:lvl4pPr>
      <a:lvl5pPr algn="l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  <a:ea typeface="ＭＳ Ｐゴシック" pitchFamily="124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  <a:ea typeface="ＭＳ Ｐゴシック" pitchFamily="124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  <a:ea typeface="ＭＳ Ｐゴシック" pitchFamily="124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  <a:ea typeface="ＭＳ Ｐゴシック" pitchFamily="124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  <a:ea typeface="ＭＳ Ｐゴシック" pitchFamily="124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defRPr sz="2400">
          <a:solidFill>
            <a:schemeClr val="tx1"/>
          </a:solidFill>
          <a:latin typeface="+mn-lt"/>
          <a:ea typeface="+mn-ea"/>
        </a:defRPr>
      </a:lvl3pPr>
      <a:lvl4pPr marL="15621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1981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438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895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352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10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b="1" dirty="0" smtClean="0"/>
              <a:t>Migration and development</a:t>
            </a:r>
          </a:p>
          <a:p>
            <a:pPr algn="ctr"/>
            <a:r>
              <a:rPr lang="en-GB" sz="4400" b="1" dirty="0" smtClean="0"/>
              <a:t>The Road Ahead?</a:t>
            </a:r>
          </a:p>
          <a:p>
            <a:pPr algn="ctr"/>
            <a:endParaRPr lang="nb-NO" dirty="0"/>
          </a:p>
          <a:p>
            <a:pPr algn="ctr"/>
            <a:r>
              <a:rPr lang="nb-NO" sz="3200" i="1" dirty="0" smtClean="0"/>
              <a:t>Trygve G. Nordby</a:t>
            </a:r>
          </a:p>
          <a:p>
            <a:pPr algn="ctr"/>
            <a:endParaRPr lang="nb-NO" dirty="0" smtClean="0"/>
          </a:p>
          <a:p>
            <a:pPr algn="ctr"/>
            <a:r>
              <a:rPr lang="nb-NO" sz="2400" dirty="0" smtClean="0"/>
              <a:t>European Migration Network</a:t>
            </a:r>
          </a:p>
          <a:p>
            <a:pPr algn="ctr"/>
            <a:r>
              <a:rPr lang="nb-NO" sz="2400" dirty="0" smtClean="0"/>
              <a:t>Oslo 18 June 2012</a:t>
            </a:r>
            <a:endParaRPr lang="nb-NO" sz="2400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b-NO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25AC-6990-49B3-BE8B-606933EA7CEC}" type="slidenum">
              <a:rPr lang="nb-NO" smtClean="0"/>
              <a:pPr/>
              <a:t>1</a:t>
            </a:fld>
            <a:endParaRPr lang="nb-NO" sz="140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 smtClean="0"/>
              <a:t>The discourse</a:t>
            </a:r>
            <a:endParaRPr lang="en-GB" i="1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685800" y="1846555"/>
            <a:ext cx="7772400" cy="4249445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GB" dirty="0" smtClean="0"/>
              <a:t>Does less development lead to more migration?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Does more development lead to more migration?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Can migration stimulate development?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Or is the M&amp;D nexus ruled by the Doris Day principle: “</a:t>
            </a:r>
            <a:r>
              <a:rPr lang="en-GB" dirty="0" err="1" smtClean="0"/>
              <a:t>Que</a:t>
            </a:r>
            <a:r>
              <a:rPr lang="en-GB" dirty="0" smtClean="0"/>
              <a:t> sera </a:t>
            </a:r>
            <a:r>
              <a:rPr lang="en-GB" dirty="0" err="1" smtClean="0"/>
              <a:t>sera</a:t>
            </a:r>
            <a:r>
              <a:rPr lang="en-GB" dirty="0" smtClean="0"/>
              <a:t>” (whatever will be will be</a:t>
            </a:r>
            <a:r>
              <a:rPr lang="en-GB" dirty="0" smtClean="0"/>
              <a:t>)?</a:t>
            </a:r>
          </a:p>
          <a:p>
            <a:pPr>
              <a:buFont typeface="Arial" pitchFamily="34" charset="0"/>
              <a:buChar char="•"/>
            </a:pPr>
            <a:r>
              <a:rPr lang="en-GB" sz="2000" dirty="0" smtClean="0"/>
              <a:t>More migration than development and more development than Human Rights</a:t>
            </a:r>
            <a:endParaRPr lang="en-GB" sz="2000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b-NO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25AC-6990-49B3-BE8B-606933EA7CEC}" type="slidenum">
              <a:rPr lang="nb-NO" smtClean="0"/>
              <a:pPr/>
              <a:t>2</a:t>
            </a:fld>
            <a:endParaRPr lang="nb-NO" sz="140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 smtClean="0"/>
              <a:t>The international process on M&amp;D</a:t>
            </a:r>
            <a:endParaRPr lang="en-GB" i="1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685800" y="1722268"/>
            <a:ext cx="7772400" cy="4373732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GB" dirty="0" smtClean="0"/>
              <a:t>General scepticism against wider intl. debate </a:t>
            </a:r>
          </a:p>
          <a:p>
            <a:pPr lvl="1">
              <a:buFont typeface="Arial" pitchFamily="34" charset="0"/>
              <a:buChar char="•"/>
            </a:pPr>
            <a:r>
              <a:rPr lang="en-GB" sz="2400" dirty="0" smtClean="0"/>
              <a:t>Sovereignty and lack of institutions and arenas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Global Commission on Intl. Migration 2005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High Level Dialogue in UNGA 2006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Global Forum on Migration and Development, </a:t>
            </a:r>
            <a:r>
              <a:rPr lang="en-GB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Bru</a:t>
            </a:r>
            <a:r>
              <a:rPr lang="en-GB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07, Man 08, Hel 09, </a:t>
            </a:r>
            <a:r>
              <a:rPr lang="en-GB" sz="2400" dirty="0" err="1" smtClean="0"/>
              <a:t>M</a:t>
            </a:r>
            <a:r>
              <a:rPr lang="en-GB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</a:t>
            </a:r>
            <a:r>
              <a:rPr lang="en-GB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10, Gen 2011, </a:t>
            </a:r>
            <a:r>
              <a:rPr lang="en-GB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Maur</a:t>
            </a:r>
            <a:r>
              <a:rPr lang="en-GB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12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THP Global Hearing on Ref. and </a:t>
            </a:r>
            <a:r>
              <a:rPr lang="en-GB" dirty="0" err="1" smtClean="0"/>
              <a:t>Mig</a:t>
            </a:r>
            <a:r>
              <a:rPr lang="en-GB" dirty="0" smtClean="0"/>
              <a:t>. 2012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New High Level Dialogue, UNGA 2013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Sweden 2014, Turkey 2015</a:t>
            </a:r>
            <a:endParaRPr lang="en-GB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b-NO" dirty="0" smtClean="0"/>
              <a:t> </a:t>
            </a:r>
            <a:endParaRPr lang="nb-NO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 sz="1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25AC-6990-49B3-BE8B-606933EA7CEC}" type="slidenum">
              <a:rPr lang="nb-NO" smtClean="0"/>
              <a:pPr/>
              <a:t>3</a:t>
            </a:fld>
            <a:endParaRPr lang="nb-NO" sz="140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676922" y="609600"/>
            <a:ext cx="7772400" cy="1143000"/>
          </a:xfrm>
        </p:spPr>
        <p:txBody>
          <a:bodyPr/>
          <a:lstStyle/>
          <a:p>
            <a:r>
              <a:rPr lang="en-GB" i="1" dirty="0" smtClean="0"/>
              <a:t>Trends</a:t>
            </a:r>
            <a:r>
              <a:rPr lang="en-GB" sz="3200" i="1" dirty="0" smtClean="0"/>
              <a:t/>
            </a:r>
            <a:br>
              <a:rPr lang="en-GB" sz="3200" i="1" dirty="0" smtClean="0"/>
            </a:br>
            <a:r>
              <a:rPr lang="en-GB" sz="2000" i="1" dirty="0" smtClean="0"/>
              <a:t>(2012 Hague Global Hearing on Refugees and Migration)</a:t>
            </a:r>
            <a:endParaRPr lang="en-GB" sz="2000" i="1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685800" y="1864311"/>
            <a:ext cx="7772400" cy="4231689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GB" dirty="0" smtClean="0"/>
              <a:t>Migration will increase - due to demography, economic disparities, climate change, conflict and poor governance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Migration has become more complex – blurred distinction between legal-illegal and forced-voluntary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Migration is more temporary and circular than before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South-south migration is increasing</a:t>
            </a:r>
          </a:p>
          <a:p>
            <a:pPr>
              <a:buFont typeface="Arial" pitchFamily="34" charset="0"/>
              <a:buChar char="•"/>
            </a:pPr>
            <a:endParaRPr lang="en-GB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b-NO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 sz="1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25AC-6990-49B3-BE8B-606933EA7CEC}" type="slidenum">
              <a:rPr lang="nb-NO" smtClean="0"/>
              <a:pPr/>
              <a:t>4</a:t>
            </a:fld>
            <a:endParaRPr lang="nb-NO" sz="140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 smtClean="0"/>
              <a:t>Trends (continued)</a:t>
            </a:r>
            <a:endParaRPr lang="en-GB" i="1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659167" y="1819922"/>
            <a:ext cx="7772400" cy="4302711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GB" dirty="0" smtClean="0"/>
              <a:t>Migration is increasingly an urban phenomenon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New technological opportunities</a:t>
            </a:r>
          </a:p>
          <a:p>
            <a:pPr lvl="1">
              <a:buFont typeface="Arial" pitchFamily="34" charset="0"/>
              <a:buChar char="•"/>
            </a:pPr>
            <a:r>
              <a:rPr lang="en-GB" sz="2400" dirty="0" smtClean="0"/>
              <a:t>Communication, Biometry, etc.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More public debate on migration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New stakeholders more assertive in the debate: business, big cities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But also: Increased negative public mood towards migration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b-NO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 sz="1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25AC-6990-49B3-BE8B-606933EA7CEC}" type="slidenum">
              <a:rPr lang="nb-NO" smtClean="0"/>
              <a:pPr/>
              <a:t>5</a:t>
            </a:fld>
            <a:endParaRPr lang="nb-NO" sz="140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685800" y="1757779"/>
            <a:ext cx="7772400" cy="4338221"/>
          </a:xfrm>
        </p:spPr>
        <p:txBody>
          <a:bodyPr/>
          <a:lstStyle/>
          <a:p>
            <a:r>
              <a:rPr lang="en-GB" sz="3200" i="1" dirty="0" smtClean="0"/>
              <a:t>“Our approach to migration can make us stronger or weaker”</a:t>
            </a:r>
          </a:p>
          <a:p>
            <a:endParaRPr lang="en-GB" sz="3200" i="1" dirty="0" smtClean="0"/>
          </a:p>
          <a:p>
            <a:r>
              <a:rPr lang="en-GB" sz="3200" i="1" dirty="0" smtClean="0"/>
              <a:t>“Migration is an opportunity”</a:t>
            </a:r>
          </a:p>
          <a:p>
            <a:r>
              <a:rPr lang="en-GB" dirty="0" smtClean="0"/>
              <a:t>		</a:t>
            </a:r>
          </a:p>
          <a:p>
            <a:r>
              <a:rPr lang="en-GB" dirty="0" smtClean="0"/>
              <a:t>		Cecilia </a:t>
            </a:r>
            <a:r>
              <a:rPr lang="en-GB" dirty="0" err="1" smtClean="0"/>
              <a:t>Malmström</a:t>
            </a:r>
            <a:r>
              <a:rPr lang="en-GB" dirty="0" smtClean="0"/>
              <a:t>, EU Commissioner</a:t>
            </a:r>
          </a:p>
          <a:p>
            <a:endParaRPr lang="en-GB" dirty="0" smtClean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b-NO" smtClean="0"/>
              <a:t>19.1.2012 </a:t>
            </a:r>
            <a:endParaRPr lang="nb-NO" sz="1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 sz="1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25AC-6990-49B3-BE8B-606933EA7CEC}" type="slidenum">
              <a:rPr lang="nb-NO" smtClean="0"/>
              <a:pPr/>
              <a:t>6</a:t>
            </a:fld>
            <a:endParaRPr lang="nb-NO" sz="140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 err="1" smtClean="0"/>
              <a:t>OperationaI</a:t>
            </a:r>
            <a:r>
              <a:rPr lang="en-GB" i="1" dirty="0" smtClean="0"/>
              <a:t> opportunities I</a:t>
            </a:r>
            <a:endParaRPr lang="en-GB" i="1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685800" y="1677880"/>
            <a:ext cx="7772400" cy="4418120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GB" dirty="0" smtClean="0"/>
              <a:t>Financial support to diasporas' development projects in countries of origin. 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Better </a:t>
            </a:r>
            <a:r>
              <a:rPr lang="en-GB" dirty="0" smtClean="0"/>
              <a:t>conditions for effect of remittances 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Training programs designed to prevent negative brain drain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Strengthening of migration management structures in countries of </a:t>
            </a:r>
            <a:r>
              <a:rPr lang="en-GB" dirty="0" smtClean="0"/>
              <a:t>origin</a:t>
            </a:r>
          </a:p>
          <a:p>
            <a:pPr>
              <a:buFont typeface="Arial" pitchFamily="34" charset="0"/>
              <a:buChar char="•"/>
            </a:pPr>
            <a:r>
              <a:rPr lang="en-GB" dirty="0"/>
              <a:t>Facilitating and securing sustainable development in context of return</a:t>
            </a:r>
          </a:p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endParaRPr lang="nb-NO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b-NO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25AC-6990-49B3-BE8B-606933EA7CEC}" type="slidenum">
              <a:rPr lang="nb-NO" smtClean="0"/>
              <a:pPr/>
              <a:t>7</a:t>
            </a:fld>
            <a:endParaRPr lang="nb-NO" sz="140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 smtClean="0"/>
              <a:t>Operational opportunities II</a:t>
            </a:r>
            <a:endParaRPr lang="en-GB" i="1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653143" y="1722268"/>
            <a:ext cx="7772400" cy="4482589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GB" dirty="0" smtClean="0"/>
              <a:t>Increased </a:t>
            </a:r>
            <a:r>
              <a:rPr lang="en-GB" dirty="0" smtClean="0"/>
              <a:t>research and build up of evidence based competencies on M&amp;D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Increased cooperation with NGOs, business and diasporas 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Legal reforms to facilitate increased mobility and circle migration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Establishing more bilateral </a:t>
            </a:r>
            <a:r>
              <a:rPr lang="en-GB" dirty="0" smtClean="0"/>
              <a:t>agreements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Strengthening of Migrant Rights</a:t>
            </a:r>
            <a:endParaRPr lang="en-GB" dirty="0" smtClean="0"/>
          </a:p>
          <a:p>
            <a:pPr>
              <a:buFont typeface="Arial" pitchFamily="34" charset="0"/>
              <a:buChar char="•"/>
            </a:pPr>
            <a:endParaRPr lang="nb-NO" dirty="0" smtClean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b-NO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 sz="1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25AC-6990-49B3-BE8B-606933EA7CEC}" type="slidenum">
              <a:rPr lang="nb-NO" smtClean="0"/>
              <a:pPr/>
              <a:t>8</a:t>
            </a:fld>
            <a:endParaRPr lang="nb-NO" sz="140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 smtClean="0"/>
              <a:t>When no M&amp;D synergy appear</a:t>
            </a:r>
            <a:endParaRPr lang="en-GB" i="1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GB" sz="2600" dirty="0" smtClean="0"/>
              <a:t>Conflict of interest between domestic ministries (control, readmission) and development ministries (altruism, country of origin focus)?</a:t>
            </a:r>
          </a:p>
          <a:p>
            <a:pPr>
              <a:buFont typeface="Arial" pitchFamily="34" charset="0"/>
              <a:buChar char="•"/>
            </a:pPr>
            <a:r>
              <a:rPr lang="en-GB" sz="2600" dirty="0" smtClean="0"/>
              <a:t>Difference in professional cultures?</a:t>
            </a:r>
          </a:p>
          <a:p>
            <a:pPr>
              <a:buFont typeface="Arial" pitchFamily="34" charset="0"/>
              <a:buChar char="•"/>
            </a:pPr>
            <a:r>
              <a:rPr lang="en-GB" sz="2600" dirty="0" smtClean="0"/>
              <a:t>Conflict of interest between sending and receiving countries (export of labour vs. control of borders)?</a:t>
            </a:r>
          </a:p>
          <a:p>
            <a:pPr>
              <a:buFont typeface="Arial" pitchFamily="34" charset="0"/>
              <a:buChar char="•"/>
            </a:pPr>
            <a:r>
              <a:rPr lang="en-GB" sz="2600" dirty="0" smtClean="0"/>
              <a:t>Human Rights vs. economic exploitation</a:t>
            </a:r>
          </a:p>
          <a:p>
            <a:pPr>
              <a:buFont typeface="Arial" pitchFamily="34" charset="0"/>
              <a:buChar char="•"/>
            </a:pPr>
            <a:r>
              <a:rPr lang="en-GB" sz="2600" dirty="0" smtClean="0"/>
              <a:t>General xenophobia?</a:t>
            </a:r>
            <a:endParaRPr lang="en-GB" sz="2600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b-NO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 sz="1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25AC-6990-49B3-BE8B-606933EA7CEC}" type="slidenum">
              <a:rPr lang="nb-NO" smtClean="0"/>
              <a:pPr/>
              <a:t>9</a:t>
            </a:fld>
            <a:endParaRPr lang="nb-NO" sz="140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 smtClean="0"/>
              <a:t>Assumptions I</a:t>
            </a:r>
            <a:endParaRPr lang="en-GB" i="1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685800" y="1722268"/>
            <a:ext cx="7772400" cy="4373732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M&amp;D needs to be defined by migration as well as development actors as a joint program area.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Governments need to establish and resource cross departmental Task Forces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Need for more evidence based competence on Migration and Development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Research institutions, NGOs and diasporas need to be fully involved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b-NO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25AC-6990-49B3-BE8B-606933EA7CEC}" type="slidenum">
              <a:rPr lang="nb-NO" smtClean="0"/>
              <a:pPr/>
              <a:t>10</a:t>
            </a:fld>
            <a:endParaRPr lang="nb-NO" sz="140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 smtClean="0"/>
              <a:t>Assumptions </a:t>
            </a:r>
            <a:r>
              <a:rPr lang="nb-NO" i="1" dirty="0" smtClean="0"/>
              <a:t>II</a:t>
            </a:r>
            <a:endParaRPr lang="nb-NO" i="1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685800" y="1677881"/>
            <a:ext cx="7772400" cy="4418120"/>
          </a:xfrm>
        </p:spPr>
        <p:txBody>
          <a:bodyPr/>
          <a:lstStyle/>
          <a:p>
            <a:pPr marL="514350" indent="-514350">
              <a:buFont typeface="+mj-lt"/>
              <a:buAutoNum type="arabicPeriod" startAt="5"/>
            </a:pPr>
            <a:r>
              <a:rPr lang="en-GB" dirty="0" smtClean="0"/>
              <a:t>The transnational nature of M&amp;D needs to be fully accepted – politically and legally</a:t>
            </a:r>
          </a:p>
          <a:p>
            <a:pPr marL="514350" indent="-514350">
              <a:buFont typeface="+mj-lt"/>
              <a:buAutoNum type="arabicPeriod" startAt="5"/>
            </a:pPr>
            <a:r>
              <a:rPr lang="en-GB" dirty="0" smtClean="0"/>
              <a:t>M&amp;D cannot be advanced by narrow domestic motives of reducing immigration or increasing return to certain developing countries. This </a:t>
            </a:r>
            <a:r>
              <a:rPr lang="en-GB" dirty="0" smtClean="0"/>
              <a:t>may even</a:t>
            </a:r>
            <a:r>
              <a:rPr lang="en-GB" dirty="0" smtClean="0"/>
              <a:t> </a:t>
            </a:r>
            <a:r>
              <a:rPr lang="en-GB" dirty="0" smtClean="0"/>
              <a:t>ditch the process. </a:t>
            </a:r>
          </a:p>
          <a:p>
            <a:pPr marL="514350" indent="-514350">
              <a:buFont typeface="+mj-lt"/>
              <a:buAutoNum type="arabicPeriod" startAt="5"/>
            </a:pPr>
            <a:r>
              <a:rPr lang="en-GB" dirty="0" smtClean="0"/>
              <a:t>Migration and development is not a quick fix. This has to be done in a very long term perspective 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b-NO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 sz="1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25AC-6990-49B3-BE8B-606933EA7CEC}" type="slidenum">
              <a:rPr lang="nb-NO" smtClean="0"/>
              <a:pPr/>
              <a:t>11</a:t>
            </a:fld>
            <a:endParaRPr lang="nb-NO" sz="140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 smtClean="0"/>
              <a:t>Beyond discussion</a:t>
            </a:r>
            <a:endParaRPr lang="en-GB" i="1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685800" y="1665515"/>
            <a:ext cx="7772400" cy="4430486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GB" dirty="0" smtClean="0"/>
              <a:t>Great </a:t>
            </a:r>
            <a:r>
              <a:rPr lang="en-GB" dirty="0" smtClean="0"/>
              <a:t>potential </a:t>
            </a:r>
            <a:r>
              <a:rPr lang="en-GB" dirty="0" smtClean="0"/>
              <a:t>for enhanced M&amp;D efforts </a:t>
            </a:r>
            <a:r>
              <a:rPr lang="en-GB" dirty="0" smtClean="0"/>
              <a:t>and results in </a:t>
            </a:r>
            <a:r>
              <a:rPr lang="en-GB" dirty="0" smtClean="0"/>
              <a:t>countries of origin and destination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Lack of sufficient institutions in countries of origin and </a:t>
            </a:r>
            <a:r>
              <a:rPr lang="en-GB" dirty="0" smtClean="0"/>
              <a:t>destination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Lack of internal coherence</a:t>
            </a:r>
            <a:endParaRPr lang="en-GB" dirty="0" smtClean="0"/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Great need for </a:t>
            </a:r>
            <a:r>
              <a:rPr lang="en-GB" dirty="0" smtClean="0"/>
              <a:t>evidence </a:t>
            </a:r>
            <a:r>
              <a:rPr lang="en-GB" dirty="0" smtClean="0"/>
              <a:t>based policymaking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Insufficient rights regimes to meet the vulnerability of many migrant workers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Room for private </a:t>
            </a:r>
            <a:r>
              <a:rPr lang="en-GB" dirty="0" smtClean="0"/>
              <a:t>and social movement actors</a:t>
            </a:r>
            <a:endParaRPr lang="en-GB" dirty="0" smtClean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b-NO" smtClean="0"/>
              <a:t>19.1.2012 </a:t>
            </a:r>
            <a:endParaRPr lang="nb-NO" sz="1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 sz="1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25AC-6990-49B3-BE8B-606933EA7CEC}" type="slidenum">
              <a:rPr lang="nb-NO" smtClean="0"/>
              <a:pPr/>
              <a:t>12</a:t>
            </a:fld>
            <a:endParaRPr lang="nb-NO" sz="140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 smtClean="0"/>
              <a:t>Up for discussion</a:t>
            </a:r>
            <a:endParaRPr lang="en-GB" i="1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685800" y="1654629"/>
            <a:ext cx="7772400" cy="4441371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GB" dirty="0" smtClean="0"/>
              <a:t>Will the concept of “increased mobility” rather than “increased migration” lead to less focus on integration and migrant rights? 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Could a </a:t>
            </a:r>
            <a:r>
              <a:rPr lang="en-GB" dirty="0" smtClean="0"/>
              <a:t>new UN agency for migration help focus and implementation of M&amp;D?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Could biometry </a:t>
            </a:r>
            <a:r>
              <a:rPr lang="en-GB" dirty="0" smtClean="0"/>
              <a:t>give </a:t>
            </a:r>
            <a:r>
              <a:rPr lang="en-GB" dirty="0" smtClean="0"/>
              <a:t>assurance </a:t>
            </a:r>
            <a:r>
              <a:rPr lang="en-GB" dirty="0" smtClean="0"/>
              <a:t>of state control </a:t>
            </a:r>
            <a:r>
              <a:rPr lang="en-GB" dirty="0" smtClean="0"/>
              <a:t>and</a:t>
            </a:r>
            <a:r>
              <a:rPr lang="en-GB" dirty="0" smtClean="0"/>
              <a:t> </a:t>
            </a:r>
            <a:r>
              <a:rPr lang="en-GB" dirty="0" smtClean="0"/>
              <a:t>open up for increased migration</a:t>
            </a:r>
            <a:r>
              <a:rPr lang="en-GB" dirty="0" smtClean="0"/>
              <a:t>?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Highly skilled vs. low skill labour migration</a:t>
            </a:r>
            <a:endParaRPr lang="en-GB" dirty="0" smtClean="0"/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Who should pick up and throw the dices?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b-NO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 sz="14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25AC-6990-49B3-BE8B-606933EA7CEC}" type="slidenum">
              <a:rPr lang="nb-NO" smtClean="0"/>
              <a:pPr/>
              <a:t>13</a:t>
            </a:fld>
            <a:endParaRPr lang="nb-NO" sz="140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10"/>
  <p:tag name="MMPROD_UIDATA" val="&lt;database version=&quot;7.0&quot;&gt;&lt;object type=&quot;1&quot; unique_id=&quot;10001&quot;&gt;&lt;object type=&quot;8&quot; unique_id=&quot;10026&quot;&gt;&lt;/object&gt;&lt;object type=&quot;2&quot; unique_id=&quot;10027&quot;&gt;&lt;object type=&quot;3&quot; unique_id=&quot;10028&quot;&gt;&lt;property id=&quot;20148&quot; value=&quot;5&quot;/&gt;&lt;property id=&quot;20300&quot; value=&quot;Slide 1&quot;/&gt;&lt;property id=&quot;20307&quot; value=&quot;258&quot;/&gt;&lt;/object&gt;&lt;object type=&quot;3&quot; unique_id=&quot;10029&quot;&gt;&lt;property id=&quot;20148&quot; value=&quot;5&quot;/&gt;&lt;property id=&quot;20300&quot; value=&quot;Slide 2 - &amp;quot;The discourse&amp;quot;&quot;/&gt;&lt;property id=&quot;20307&quot; value=&quot;282&quot;/&gt;&lt;/object&gt;&lt;object type=&quot;3&quot; unique_id=&quot;10030&quot;&gt;&lt;property id=&quot;20148&quot; value=&quot;5&quot;/&gt;&lt;property id=&quot;20300&quot; value=&quot;Slide 3 - &amp;quot;The international process on M&amp;amp;D&amp;quot;&quot;/&gt;&lt;property id=&quot;20307&quot; value=&quot;266&quot;/&gt;&lt;/object&gt;&lt;object type=&quot;3&quot; unique_id=&quot;10031&quot;&gt;&lt;property id=&quot;20148&quot; value=&quot;5&quot;/&gt;&lt;property id=&quot;20300&quot; value=&quot;Slide 4 - &amp;quot;Trends&amp;#x0D;&amp;#x0A;(2012 Hague Global Hearing on Refugees and Migration)&amp;quot;&quot;/&gt;&lt;property id=&quot;20307&quot; value=&quot;281&quot;/&gt;&lt;/object&gt;&lt;object type=&quot;3&quot; unique_id=&quot;10032&quot;&gt;&lt;property id=&quot;20148&quot; value=&quot;5&quot;/&gt;&lt;property id=&quot;20300&quot; value=&quot;Slide 5 - &amp;quot;Trends (continued)&amp;quot;&quot;/&gt;&lt;property id=&quot;20307&quot; value=&quot;286&quot;/&gt;&lt;/object&gt;&lt;object type=&quot;3&quot; unique_id=&quot;10033&quot;&gt;&lt;property id=&quot;20148&quot; value=&quot;5&quot;/&gt;&lt;property id=&quot;20300&quot; value=&quot;Slide 6&quot;/&gt;&lt;property id=&quot;20307&quot; value=&quot;289&quot;/&gt;&lt;/object&gt;&lt;object type=&quot;3&quot; unique_id=&quot;10034&quot;&gt;&lt;property id=&quot;20148&quot; value=&quot;5&quot;/&gt;&lt;property id=&quot;20300&quot; value=&quot;Slide 7 - &amp;quot;OperationaI opportunities I&amp;quot;&quot;/&gt;&lt;property id=&quot;20307&quot; value=&quot;273&quot;/&gt;&lt;/object&gt;&lt;object type=&quot;3&quot; unique_id=&quot;10035&quot;&gt;&lt;property id=&quot;20148&quot; value=&quot;5&quot;/&gt;&lt;property id=&quot;20300&quot; value=&quot;Slide 8 - &amp;quot;Operational opportunities II&amp;quot;&quot;/&gt;&lt;property id=&quot;20307&quot; value=&quot;268&quot;/&gt;&lt;/object&gt;&lt;object type=&quot;3&quot; unique_id=&quot;10036&quot;&gt;&lt;property id=&quot;20148&quot; value=&quot;5&quot;/&gt;&lt;property id=&quot;20300&quot; value=&quot;Slide 9 - &amp;quot;When no M&amp;amp;D synergy appear&amp;quot;&quot;/&gt;&lt;property id=&quot;20307&quot; value=&quot;283&quot;/&gt;&lt;/object&gt;&lt;object type=&quot;3&quot; unique_id=&quot;10037&quot;&gt;&lt;property id=&quot;20148&quot; value=&quot;5&quot;/&gt;&lt;property id=&quot;20300&quot; value=&quot;Slide 10 - &amp;quot;Assumptions I&amp;quot;&quot;/&gt;&lt;property id=&quot;20307&quot; value=&quot;271&quot;/&gt;&lt;/object&gt;&lt;object type=&quot;3&quot; unique_id=&quot;10038&quot;&gt;&lt;property id=&quot;20148&quot; value=&quot;5&quot;/&gt;&lt;property id=&quot;20300&quot; value=&quot;Slide 11 - &amp;quot;Assumptions II&amp;quot;&quot;/&gt;&lt;property id=&quot;20307&quot; value=&quot;275&quot;/&gt;&lt;/object&gt;&lt;object type=&quot;3&quot; unique_id=&quot;10039&quot;&gt;&lt;property id=&quot;20148&quot; value=&quot;5&quot;/&gt;&lt;property id=&quot;20300&quot; value=&quot;Slide 12 - &amp;quot;Beyond discussion&amp;quot;&quot;/&gt;&lt;property id=&quot;20307&quot; value=&quot;290&quot;/&gt;&lt;/object&gt;&lt;object type=&quot;3&quot; unique_id=&quot;10040&quot;&gt;&lt;property id=&quot;20148&quot; value=&quot;5&quot;/&gt;&lt;property id=&quot;20300&quot; value=&quot;Slide 13 - &amp;quot;Up for discussion&amp;quot;&quot;/&gt;&lt;property id=&quot;20307&quot; value=&quot;288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Scan-Master">
  <a:themeElements>
    <a:clrScheme name="">
      <a:dk1>
        <a:srgbClr val="1E3F79"/>
      </a:dk1>
      <a:lt1>
        <a:srgbClr val="FFFFFF"/>
      </a:lt1>
      <a:dk2>
        <a:srgbClr val="0B2E64"/>
      </a:dk2>
      <a:lt2>
        <a:srgbClr val="717F98"/>
      </a:lt2>
      <a:accent1>
        <a:srgbClr val="69BE28"/>
      </a:accent1>
      <a:accent2>
        <a:srgbClr val="741919"/>
      </a:accent2>
      <a:accent3>
        <a:srgbClr val="FFFFFF"/>
      </a:accent3>
      <a:accent4>
        <a:srgbClr val="183466"/>
      </a:accent4>
      <a:accent5>
        <a:srgbClr val="B9DBAC"/>
      </a:accent5>
      <a:accent6>
        <a:srgbClr val="681616"/>
      </a:accent6>
      <a:hlink>
        <a:srgbClr val="B6D6E3"/>
      </a:hlink>
      <a:folHlink>
        <a:srgbClr val="1F3F78"/>
      </a:folHlink>
    </a:clrScheme>
    <a:fontScheme name="Scan-Master">
      <a:majorFont>
        <a:latin typeface="Arial"/>
        <a:ea typeface="ＭＳ Ｐゴシック"/>
        <a:cs typeface=""/>
      </a:majorFont>
      <a:minorFont>
        <a:latin typeface="Tahoma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nb-NO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nb-NO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can-Mas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can-Mast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can-Mast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can-Mast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can-Mast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can-Mast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can-Mast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can-Mast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can-Mast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can-Mast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can-Mast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can-Mast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Macintosh HD:Users:lenenyborgjensen:Desktop:Scan-Master.pot</Template>
  <TotalTime>1724</TotalTime>
  <Words>659</Words>
  <Application>Microsoft Office PowerPoint</Application>
  <PresentationFormat>Skjermfremvisning (4:3)</PresentationFormat>
  <Paragraphs>95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Lysbildetitler</vt:lpstr>
      </vt:variant>
      <vt:variant>
        <vt:i4>13</vt:i4>
      </vt:variant>
    </vt:vector>
  </HeadingPairs>
  <TitlesOfParts>
    <vt:vector size="14" baseType="lpstr">
      <vt:lpstr>Scan-Master</vt:lpstr>
      <vt:lpstr>PowerPoint-presentasjon</vt:lpstr>
      <vt:lpstr>The discourse</vt:lpstr>
      <vt:lpstr>The international process on M&amp;D</vt:lpstr>
      <vt:lpstr>Trends (2012 Hague Global Hearing on Refugees and Migration)</vt:lpstr>
      <vt:lpstr>Trends (continued)</vt:lpstr>
      <vt:lpstr>PowerPoint-presentasjon</vt:lpstr>
      <vt:lpstr>OperationaI opportunities I</vt:lpstr>
      <vt:lpstr>Operational opportunities II</vt:lpstr>
      <vt:lpstr>When no M&amp;D synergy appear</vt:lpstr>
      <vt:lpstr>Assumptions I</vt:lpstr>
      <vt:lpstr>Assumptions II</vt:lpstr>
      <vt:lpstr>Beyond discussion</vt:lpstr>
      <vt:lpstr>Up for discussion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2004 Test Drive User</dc:creator>
  <cp:lastModifiedBy>llklave_adm</cp:lastModifiedBy>
  <cp:revision>169</cp:revision>
  <cp:lastPrinted>2012-06-18T10:51:52Z</cp:lastPrinted>
  <dcterms:created xsi:type="dcterms:W3CDTF">2006-10-26T11:01:30Z</dcterms:created>
  <dcterms:modified xsi:type="dcterms:W3CDTF">2012-06-18T14:10:09Z</dcterms:modified>
</cp:coreProperties>
</file>